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4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22/11/2023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996767" y="3711422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248+39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767" y="3711422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71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93C31239-A643-1A5C-41C8-4E063467F93D}"/>
              </a:ext>
            </a:extLst>
          </p:cNvPr>
          <p:cNvSpPr/>
          <p:nvPr/>
        </p:nvSpPr>
        <p:spPr>
          <a:xfrm>
            <a:off x="7339585" y="4141492"/>
            <a:ext cx="3035807" cy="1014874"/>
          </a:xfrm>
          <a:prstGeom prst="wedgeRoundRectCallout">
            <a:avLst>
              <a:gd name="adj1" fmla="val -78950"/>
              <a:gd name="adj2" fmla="val -16815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Ajouter 39 revient à ajouter 40 puis à soustraire 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5293EF3-829A-0F05-A0C2-4415BAF31AFF}"/>
                  </a:ext>
                </a:extLst>
              </p:cNvPr>
              <p:cNvSpPr txBox="1"/>
              <p:nvPr/>
            </p:nvSpPr>
            <p:spPr>
              <a:xfrm>
                <a:off x="2313759" y="1778832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248+39=</m:t>
                      </m:r>
                      <m:r>
                        <a:rPr lang="fr-FR" sz="8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287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5293EF3-829A-0F05-A0C2-4415BAF31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759" y="1778832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80587" y="1096412"/>
            <a:ext cx="6913941" cy="1843557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Calculer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/>
              <p:nvPr/>
            </p:nvSpPr>
            <p:spPr>
              <a:xfrm>
                <a:off x="1996767" y="3711422"/>
                <a:ext cx="8481580" cy="1354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8800" b="0" i="1" smtClean="0">
                          <a:latin typeface="Cambria Math" panose="02040503050406030204" pitchFamily="18" charset="0"/>
                        </a:rPr>
                        <m:t>40 −40 </m:t>
                      </m:r>
                      <m:r>
                        <a:rPr lang="fr-FR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×0,5</m:t>
                      </m:r>
                    </m:oMath>
                  </m:oMathPara>
                </a14:m>
                <a:endParaRPr lang="fr-FR" sz="88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DDA1AA4-9AF9-95FA-682F-863DF1030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767" y="3711422"/>
                <a:ext cx="8481580" cy="1354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F9040C-F094-790C-F13C-FC1635EB8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66" y="1479069"/>
            <a:ext cx="8480271" cy="13534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FFF8CCD-94BC-58C1-6503-2377019764D4}"/>
              </a:ext>
            </a:extLst>
          </p:cNvPr>
          <p:cNvSpPr txBox="1"/>
          <p:nvPr/>
        </p:nvSpPr>
        <p:spPr>
          <a:xfrm>
            <a:off x="3914907" y="3121113"/>
            <a:ext cx="4265591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9600" dirty="0"/>
              <a:t>40 -    20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385205-C133-E117-FC22-AE0CF3201960}"/>
              </a:ext>
            </a:extLst>
          </p:cNvPr>
          <p:cNvSpPr txBox="1"/>
          <p:nvPr/>
        </p:nvSpPr>
        <p:spPr>
          <a:xfrm>
            <a:off x="5005751" y="4783636"/>
            <a:ext cx="1247136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96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9603BBD1-91CF-8E04-7EB6-1735A29B6DD3}"/>
              </a:ext>
            </a:extLst>
          </p:cNvPr>
          <p:cNvSpPr/>
          <p:nvPr/>
        </p:nvSpPr>
        <p:spPr>
          <a:xfrm rot="5400000">
            <a:off x="7308653" y="754821"/>
            <a:ext cx="338555" cy="408804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93C31239-A643-1A5C-41C8-4E063467F93D}"/>
              </a:ext>
            </a:extLst>
          </p:cNvPr>
          <p:cNvSpPr/>
          <p:nvPr/>
        </p:nvSpPr>
        <p:spPr>
          <a:xfrm>
            <a:off x="8827009" y="3982996"/>
            <a:ext cx="3035807" cy="1014874"/>
          </a:xfrm>
          <a:prstGeom prst="wedgeRoundRectCallout">
            <a:avLst>
              <a:gd name="adj1" fmla="val -87785"/>
              <a:gd name="adj2" fmla="val -15974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multiplication est prioritaire.</a:t>
            </a:r>
          </a:p>
          <a:p>
            <a:pPr algn="ctr"/>
            <a:r>
              <a:rPr lang="fr-FR" dirty="0"/>
              <a:t>Multiplier par 0,5 revient à diviser par 2.</a:t>
            </a:r>
          </a:p>
        </p:txBody>
      </p:sp>
    </p:spTree>
    <p:extLst>
      <p:ext uri="{BB962C8B-B14F-4D97-AF65-F5344CB8AC3E}">
        <p14:creationId xmlns:p14="http://schemas.microsoft.com/office/powerpoint/2010/main" val="115858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85771" y="1744807"/>
            <a:ext cx="9411413" cy="1684193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fr-FR" sz="12000" b="1" dirty="0">
                <a:solidFill>
                  <a:schemeClr val="tx1"/>
                </a:solidFill>
              </a:rPr>
              <a:t>45 L = ……. cm³</a:t>
            </a:r>
          </a:p>
        </p:txBody>
      </p:sp>
    </p:spTree>
    <p:extLst>
      <p:ext uri="{BB962C8B-B14F-4D97-AF65-F5344CB8AC3E}">
        <p14:creationId xmlns:p14="http://schemas.microsoft.com/office/powerpoint/2010/main" val="34488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FF8CCD-94BC-58C1-6503-2377019764D4}"/>
              </a:ext>
            </a:extLst>
          </p:cNvPr>
          <p:cNvSpPr txBox="1"/>
          <p:nvPr/>
        </p:nvSpPr>
        <p:spPr>
          <a:xfrm>
            <a:off x="2317755" y="1645881"/>
            <a:ext cx="8808502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r-FR" sz="9600" dirty="0"/>
              <a:t>45 L = </a:t>
            </a:r>
            <a:r>
              <a:rPr lang="fr-FR" sz="9600" dirty="0">
                <a:solidFill>
                  <a:srgbClr val="FF0000"/>
                </a:solidFill>
              </a:rPr>
              <a:t>45 000 </a:t>
            </a:r>
            <a:r>
              <a:rPr lang="fr-FR" sz="9600" dirty="0"/>
              <a:t>cm³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6BD0807-9BE9-BD7D-7FDF-AECCFF1F8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04164"/>
              </p:ext>
            </p:extLst>
          </p:nvPr>
        </p:nvGraphicFramePr>
        <p:xfrm>
          <a:off x="2317755" y="3425643"/>
          <a:ext cx="8128002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44865011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6173245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6646314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19515958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57470389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10371374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fr-FR" sz="8000" dirty="0"/>
                        <a:t>     dm³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fr-FR" sz="8000" dirty="0"/>
                        <a:t>    cm³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8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4000" dirty="0"/>
                        <a:t>   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33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  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391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80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DBC7E1B-1272-D5EA-C200-E32B6BF40553}"/>
              </a:ext>
            </a:extLst>
          </p:cNvPr>
          <p:cNvSpPr txBox="1">
            <a:spLocks/>
          </p:cNvSpPr>
          <p:nvPr/>
        </p:nvSpPr>
        <p:spPr>
          <a:xfrm>
            <a:off x="2918907" y="4493233"/>
            <a:ext cx="6832814" cy="13728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VRAI OU FAUX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FA20E4-2574-ABD4-BEBD-7B2550BC8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92" y="352846"/>
            <a:ext cx="6311817" cy="2689058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CACA4278-5BC1-730D-94C9-5EF55070AB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82978" y="3144172"/>
            <a:ext cx="7859509" cy="78205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chemeClr val="tx1"/>
                </a:solidFill>
              </a:rPr>
              <a:t>Le rabais est d’environ        du prix initial.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C2D8C34-B88E-24C4-9780-92455BBACE60}"/>
                  </a:ext>
                </a:extLst>
              </p:cNvPr>
              <p:cNvSpPr txBox="1"/>
              <p:nvPr/>
            </p:nvSpPr>
            <p:spPr>
              <a:xfrm>
                <a:off x="9420727" y="2468672"/>
                <a:ext cx="661988" cy="960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b="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400" b="0" dirty="0"/>
                  <a:t>  </a:t>
                </a:r>
                <a:r>
                  <a:rPr lang="fr-FR" b="0" dirty="0"/>
                  <a:t> 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C2D8C34-B88E-24C4-9780-92455BBAC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727" y="2468672"/>
                <a:ext cx="661988" cy="960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15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22FA8A6-DE7B-98B4-751F-A106BD53C778}"/>
                  </a:ext>
                </a:extLst>
              </p:cNvPr>
              <p:cNvSpPr txBox="1"/>
              <p:nvPr/>
            </p:nvSpPr>
            <p:spPr>
              <a:xfrm>
                <a:off x="699307" y="1741107"/>
                <a:ext cx="661988" cy="9603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b="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4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fr-FR" sz="4400" b="0" dirty="0"/>
                  <a:t>  </a:t>
                </a:r>
                <a:r>
                  <a:rPr lang="fr-FR" b="0" dirty="0"/>
                  <a:t>  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222FA8A6-DE7B-98B4-751F-A106BD53C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7" y="1741107"/>
                <a:ext cx="661988" cy="960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948E259A-A07E-2F9D-E6B5-CA77BA23727E}"/>
              </a:ext>
            </a:extLst>
          </p:cNvPr>
          <p:cNvSpPr txBox="1">
            <a:spLocks/>
          </p:cNvSpPr>
          <p:nvPr/>
        </p:nvSpPr>
        <p:spPr>
          <a:xfrm>
            <a:off x="1361295" y="2151089"/>
            <a:ext cx="10696593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b="1" dirty="0">
                <a:solidFill>
                  <a:schemeClr val="tx1"/>
                </a:solidFill>
              </a:rPr>
              <a:t>du prix initial est égal à 16 € car 160 ÷ 10 = 16.</a:t>
            </a:r>
          </a:p>
          <a:p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EFDE7FF-666D-A9B3-7637-742175231CEC}"/>
              </a:ext>
            </a:extLst>
          </p:cNvPr>
          <p:cNvSpPr txBox="1">
            <a:spLocks/>
          </p:cNvSpPr>
          <p:nvPr/>
        </p:nvSpPr>
        <p:spPr>
          <a:xfrm>
            <a:off x="699307" y="3343124"/>
            <a:ext cx="10696593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b="1" dirty="0">
                <a:solidFill>
                  <a:schemeClr val="tx1"/>
                </a:solidFill>
              </a:rPr>
              <a:t>La réduction est égale à 160 – 129 = 31 €.</a:t>
            </a:r>
          </a:p>
          <a:p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23D78F9-C8F9-836A-A9AB-D5F9F3C16DD2}"/>
              </a:ext>
            </a:extLst>
          </p:cNvPr>
          <p:cNvSpPr txBox="1">
            <a:spLocks/>
          </p:cNvSpPr>
          <p:nvPr/>
        </p:nvSpPr>
        <p:spPr>
          <a:xfrm>
            <a:off x="857803" y="4754409"/>
            <a:ext cx="10696593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5400" b="1" dirty="0">
                <a:solidFill>
                  <a:schemeClr val="tx1"/>
                </a:solidFill>
              </a:rPr>
              <a:t>Donc l’affirmation est </a:t>
            </a:r>
            <a:r>
              <a:rPr lang="fr-FR" sz="8000" b="1" dirty="0">
                <a:solidFill>
                  <a:srgbClr val="FF0000"/>
                </a:solidFill>
              </a:rPr>
              <a:t>FAUSSE.</a:t>
            </a:r>
          </a:p>
          <a:p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4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FE6D62-57BD-991C-299A-F95A7DBE5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75489" y="609600"/>
            <a:ext cx="11631168" cy="28194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5400" b="1" dirty="0">
                <a:solidFill>
                  <a:schemeClr val="tx1"/>
                </a:solidFill>
              </a:rPr>
              <a:t>Polo place 100 € sur un livret d’épargne au taux d’intérêt annuel de 1 %.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BC7E1B-1272-D5EA-C200-E32B6BF40553}"/>
              </a:ext>
            </a:extLst>
          </p:cNvPr>
          <p:cNvSpPr txBox="1">
            <a:spLocks/>
          </p:cNvSpPr>
          <p:nvPr/>
        </p:nvSpPr>
        <p:spPr>
          <a:xfrm>
            <a:off x="85344" y="3816096"/>
            <a:ext cx="11887200" cy="29108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7200" b="1" dirty="0">
                <a:solidFill>
                  <a:schemeClr val="tx1"/>
                </a:solidFill>
              </a:rPr>
              <a:t>S’il ne touche pas cette somme, combien y aura-t-il d’argent au bout d’un an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6C09B8-0F58-B15F-0BF6-759E0FB33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45" y="131064"/>
            <a:ext cx="2522583" cy="168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2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053C6-344D-E874-24FF-F70E09FD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B6A0885-A224-74AC-50BA-F32CBEF188C7}"/>
              </a:ext>
            </a:extLst>
          </p:cNvPr>
          <p:cNvSpPr txBox="1">
            <a:spLocks/>
          </p:cNvSpPr>
          <p:nvPr/>
        </p:nvSpPr>
        <p:spPr>
          <a:xfrm>
            <a:off x="699307" y="1617003"/>
            <a:ext cx="11581589" cy="18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8000" b="1" dirty="0">
                <a:solidFill>
                  <a:schemeClr val="tx1"/>
                </a:solidFill>
              </a:rPr>
              <a:t>1 % de 100 € est égal à 1 €.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1010B89-882D-EEF4-F3B9-58A8553129BC}"/>
              </a:ext>
            </a:extLst>
          </p:cNvPr>
          <p:cNvSpPr txBox="1">
            <a:spLocks/>
          </p:cNvSpPr>
          <p:nvPr/>
        </p:nvSpPr>
        <p:spPr>
          <a:xfrm>
            <a:off x="699306" y="3429000"/>
            <a:ext cx="11581589" cy="1811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fr-FR" sz="8000" b="1" dirty="0">
                <a:solidFill>
                  <a:schemeClr val="tx1"/>
                </a:solidFill>
              </a:rPr>
              <a:t>Au bout d’un an, il disposera</a:t>
            </a:r>
          </a:p>
          <a:p>
            <a:r>
              <a:rPr lang="fr-FR" sz="8000" b="1" dirty="0">
                <a:solidFill>
                  <a:schemeClr val="tx1"/>
                </a:solidFill>
              </a:rPr>
              <a:t>donc de </a:t>
            </a:r>
            <a:r>
              <a:rPr lang="fr-FR" sz="8000" b="1" dirty="0">
                <a:solidFill>
                  <a:srgbClr val="FF0000"/>
                </a:solidFill>
              </a:rPr>
              <a:t>101 €</a:t>
            </a:r>
            <a:r>
              <a:rPr lang="fr-FR" sz="80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93244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168</Words>
  <Application>Microsoft Office PowerPoint</Application>
  <PresentationFormat>Grand écran</PresentationFormat>
  <Paragraphs>37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Calculer</vt:lpstr>
      <vt:lpstr>Correction</vt:lpstr>
      <vt:lpstr>Calculer</vt:lpstr>
      <vt:lpstr>Correction</vt:lpstr>
      <vt:lpstr>45 L = ……. cm³</vt:lpstr>
      <vt:lpstr>Correction</vt:lpstr>
      <vt:lpstr>Le rabais est d’environ        du prix initial.</vt:lpstr>
      <vt:lpstr>Correction</vt:lpstr>
      <vt:lpstr>Polo place 100 € sur un livret d’épargne au taux d’intérêt annuel de 1 %.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5</cp:revision>
  <dcterms:created xsi:type="dcterms:W3CDTF">2023-11-21T20:01:36Z</dcterms:created>
  <dcterms:modified xsi:type="dcterms:W3CDTF">2023-11-22T13:00:43Z</dcterms:modified>
</cp:coreProperties>
</file>