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58" r:id="rId4"/>
    <p:sldId id="259" r:id="rId5"/>
    <p:sldId id="266" r:id="rId6"/>
    <p:sldId id="267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23/11/2023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23/11/2023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23/11/2023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23/11/2023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23/11/2023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23/11/2023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23/11/2023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23/11/2023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23/11/2023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23/11/2023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23/11/2023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23/11/2023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80587" y="1096412"/>
            <a:ext cx="6913941" cy="18435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Calculer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/>
              <p:nvPr/>
            </p:nvSpPr>
            <p:spPr>
              <a:xfrm>
                <a:off x="1672676" y="3572526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6 −15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676" y="3572526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6882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8B0C94C-F86A-9051-8B1F-EDEFE1ABFFEE}"/>
                  </a:ext>
                </a:extLst>
              </p:cNvPr>
              <p:cNvSpPr txBox="1"/>
              <p:nvPr/>
            </p:nvSpPr>
            <p:spPr>
              <a:xfrm>
                <a:off x="2274559" y="2368758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fr-FR" sz="8800" b="0" i="1" smtClean="0">
                        <a:latin typeface="Cambria Math" panose="02040503050406030204" pitchFamily="18" charset="0"/>
                      </a:rPr>
                      <m:t> 6 −15</m:t>
                    </m:r>
                  </m:oMath>
                </a14:m>
                <a:r>
                  <a:rPr lang="fr-FR" sz="8800" dirty="0"/>
                  <a:t> = </a:t>
                </a:r>
                <a:r>
                  <a:rPr lang="fr-FR" sz="8800" b="1" dirty="0">
                    <a:solidFill>
                      <a:srgbClr val="FF0000"/>
                    </a:solidFill>
                  </a:rPr>
                  <a:t>- 9</a:t>
                </a: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8B0C94C-F86A-9051-8B1F-EDEFE1ABF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4559" y="2368758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 t="-25225" b="-486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6054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80587" y="1096412"/>
            <a:ext cx="6913941" cy="18435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Calculer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/>
              <p:nvPr/>
            </p:nvSpPr>
            <p:spPr>
              <a:xfrm>
                <a:off x="1672676" y="3572526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− 6 −14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676" y="3572526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8B0C94C-F86A-9051-8B1F-EDEFE1ABFFEE}"/>
                  </a:ext>
                </a:extLst>
              </p:cNvPr>
              <p:cNvSpPr txBox="1"/>
              <p:nvPr/>
            </p:nvSpPr>
            <p:spPr>
              <a:xfrm>
                <a:off x="1672676" y="2415057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fr-FR" sz="8800" b="0" i="1" smtClean="0">
                        <a:latin typeface="Cambria Math" panose="02040503050406030204" pitchFamily="18" charset="0"/>
                      </a:rPr>
                      <m:t>− 6 −14</m:t>
                    </m:r>
                  </m:oMath>
                </a14:m>
                <a:r>
                  <a:rPr lang="fr-FR" sz="8800" dirty="0"/>
                  <a:t> = </a:t>
                </a:r>
                <a:r>
                  <a:rPr lang="fr-FR" sz="8800" b="1" dirty="0">
                    <a:solidFill>
                      <a:srgbClr val="FF0000"/>
                    </a:solidFill>
                  </a:rPr>
                  <a:t>- 20</a:t>
                </a: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8B0C94C-F86A-9051-8B1F-EDEFE1ABF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676" y="2415057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 t="-24775" b="-4909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80587" y="1096412"/>
            <a:ext cx="6913941" cy="18435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Calculer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/>
              <p:nvPr/>
            </p:nvSpPr>
            <p:spPr>
              <a:xfrm>
                <a:off x="1672676" y="3572526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− 6 −(−14)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676" y="3572526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1446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54C20A1-A08E-0457-8115-63B86F0B6F1C}"/>
                  </a:ext>
                </a:extLst>
              </p:cNvPr>
              <p:cNvSpPr txBox="1"/>
              <p:nvPr/>
            </p:nvSpPr>
            <p:spPr>
              <a:xfrm>
                <a:off x="1473977" y="1350970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− 6 −(−14)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54C20A1-A08E-0457-8115-63B86F0B6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3977" y="1350970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D1F0374-77E1-4B1F-E8FD-5A499998F956}"/>
                  </a:ext>
                </a:extLst>
              </p:cNvPr>
              <p:cNvSpPr txBox="1"/>
              <p:nvPr/>
            </p:nvSpPr>
            <p:spPr>
              <a:xfrm>
                <a:off x="1037997" y="2954212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− 6+14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D1F0374-77E1-4B1F-E8FD-5A499998F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997" y="2954212"/>
                <a:ext cx="8481580" cy="13542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AF466CB-2756-9208-CB74-82CCA25B022E}"/>
                  </a:ext>
                </a:extLst>
              </p:cNvPr>
              <p:cNvSpPr txBox="1"/>
              <p:nvPr/>
            </p:nvSpPr>
            <p:spPr>
              <a:xfrm>
                <a:off x="1037997" y="4564977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8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AF466CB-2756-9208-CB74-82CCA25B02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997" y="4564977"/>
                <a:ext cx="8481580" cy="13542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1351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8DBC7E1B-1272-D5EA-C200-E32B6BF40553}"/>
              </a:ext>
            </a:extLst>
          </p:cNvPr>
          <p:cNvSpPr txBox="1">
            <a:spLocks/>
          </p:cNvSpPr>
          <p:nvPr/>
        </p:nvSpPr>
        <p:spPr>
          <a:xfrm>
            <a:off x="152400" y="4236467"/>
            <a:ext cx="11887200" cy="9047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60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sz="5400" b="1" dirty="0"/>
              <a:t>Quelle distance parcourt-il en 20 min ?</a:t>
            </a:r>
            <a:endParaRPr lang="fr-FR" sz="5400" b="1" dirty="0">
              <a:solidFill>
                <a:schemeClr val="tx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5F84EA6-17A9-8A67-767B-1D3A1DA8C83F}"/>
              </a:ext>
            </a:extLst>
          </p:cNvPr>
          <p:cNvSpPr txBox="1"/>
          <p:nvPr/>
        </p:nvSpPr>
        <p:spPr>
          <a:xfrm>
            <a:off x="740780" y="2911959"/>
            <a:ext cx="11887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/>
              <a:t>Polo court à une vitesse constante de 12 km/h.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86FF66C-233E-735D-7500-86CD71B50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83" y="253595"/>
            <a:ext cx="1685261" cy="259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127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1010B89-882D-EEF4-F3B9-58A8553129BC}"/>
              </a:ext>
            </a:extLst>
          </p:cNvPr>
          <p:cNvSpPr txBox="1">
            <a:spLocks/>
          </p:cNvSpPr>
          <p:nvPr/>
        </p:nvSpPr>
        <p:spPr>
          <a:xfrm>
            <a:off x="803478" y="1596747"/>
            <a:ext cx="11581589" cy="1811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sz="8000" b="1" dirty="0">
                <a:solidFill>
                  <a:schemeClr val="tx1"/>
                </a:solidFill>
              </a:rPr>
              <a:t>12 km                 1 h = 60 min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5C80309F-7583-A1C1-72BE-E8006E5E86BB}"/>
              </a:ext>
            </a:extLst>
          </p:cNvPr>
          <p:cNvCxnSpPr/>
          <p:nvPr/>
        </p:nvCxnSpPr>
        <p:spPr>
          <a:xfrm>
            <a:off x="3588152" y="2502745"/>
            <a:ext cx="34145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>
            <a:extLst>
              <a:ext uri="{FF2B5EF4-FFF2-40B4-BE49-F238E27FC236}">
                <a16:creationId xmlns:a16="http://schemas.microsoft.com/office/drawing/2014/main" id="{25E5FF26-1021-7F6D-EFE0-C348169954F7}"/>
              </a:ext>
            </a:extLst>
          </p:cNvPr>
          <p:cNvSpPr txBox="1">
            <a:spLocks/>
          </p:cNvSpPr>
          <p:nvPr/>
        </p:nvSpPr>
        <p:spPr>
          <a:xfrm>
            <a:off x="1211889" y="3948336"/>
            <a:ext cx="11581589" cy="1811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sz="8000" b="1" dirty="0">
                <a:solidFill>
                  <a:srgbClr val="FF0000"/>
                </a:solidFill>
              </a:rPr>
              <a:t>4 km                 </a:t>
            </a:r>
            <a:r>
              <a:rPr lang="fr-FR" sz="8000" b="1" dirty="0">
                <a:solidFill>
                  <a:schemeClr val="tx1"/>
                </a:solidFill>
              </a:rPr>
              <a:t>20 min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13C03995-03CE-D393-1842-81ABCA0D3367}"/>
              </a:ext>
            </a:extLst>
          </p:cNvPr>
          <p:cNvCxnSpPr/>
          <p:nvPr/>
        </p:nvCxnSpPr>
        <p:spPr>
          <a:xfrm>
            <a:off x="3588151" y="4854334"/>
            <a:ext cx="34145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09012126-E8EF-0F57-23C2-C5C205E33634}"/>
              </a:ext>
            </a:extLst>
          </p:cNvPr>
          <p:cNvSpPr/>
          <p:nvPr/>
        </p:nvSpPr>
        <p:spPr>
          <a:xfrm>
            <a:off x="1828800" y="3408744"/>
            <a:ext cx="1030147" cy="53959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÷ 3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F2AD5D0-9E31-AE31-A406-ACC4D1BCB92C}"/>
              </a:ext>
            </a:extLst>
          </p:cNvPr>
          <p:cNvSpPr/>
          <p:nvPr/>
        </p:nvSpPr>
        <p:spPr>
          <a:xfrm>
            <a:off x="7895863" y="3392248"/>
            <a:ext cx="1030147" cy="53959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÷ 3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DB6791D-A7F4-6E64-C558-BDA3262F721D}"/>
              </a:ext>
            </a:extLst>
          </p:cNvPr>
          <p:cNvCxnSpPr/>
          <p:nvPr/>
        </p:nvCxnSpPr>
        <p:spPr>
          <a:xfrm>
            <a:off x="2343873" y="2905246"/>
            <a:ext cx="0" cy="487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CCCC568-C13D-90CB-5B07-21CC85BDF886}"/>
              </a:ext>
            </a:extLst>
          </p:cNvPr>
          <p:cNvCxnSpPr/>
          <p:nvPr/>
        </p:nvCxnSpPr>
        <p:spPr>
          <a:xfrm>
            <a:off x="2340014" y="3948336"/>
            <a:ext cx="0" cy="487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8CE8339-2C98-B81A-1116-420B1BB2849A}"/>
              </a:ext>
            </a:extLst>
          </p:cNvPr>
          <p:cNvCxnSpPr/>
          <p:nvPr/>
        </p:nvCxnSpPr>
        <p:spPr>
          <a:xfrm>
            <a:off x="8410936" y="2905246"/>
            <a:ext cx="0" cy="487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EED2C3CE-0891-F555-0B9C-3424D0FEB1A7}"/>
              </a:ext>
            </a:extLst>
          </p:cNvPr>
          <p:cNvCxnSpPr/>
          <p:nvPr/>
        </p:nvCxnSpPr>
        <p:spPr>
          <a:xfrm>
            <a:off x="8410936" y="3931840"/>
            <a:ext cx="0" cy="487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324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8DBC7E1B-1272-D5EA-C200-E32B6BF40553}"/>
              </a:ext>
            </a:extLst>
          </p:cNvPr>
          <p:cNvSpPr txBox="1">
            <a:spLocks/>
          </p:cNvSpPr>
          <p:nvPr/>
        </p:nvSpPr>
        <p:spPr>
          <a:xfrm>
            <a:off x="2479069" y="4458509"/>
            <a:ext cx="6832814" cy="137288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60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sz="7200" b="1" dirty="0">
                <a:solidFill>
                  <a:schemeClr val="tx1"/>
                </a:solidFill>
              </a:rPr>
              <a:t>VRAI OU FAUX ?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ACA4278-5BC1-730D-94C9-5EF55070AB8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77924" y="3144172"/>
            <a:ext cx="9264563" cy="78205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400" b="1" dirty="0">
                <a:solidFill>
                  <a:schemeClr val="tx1"/>
                </a:solidFill>
              </a:rPr>
              <a:t>La baisse représente un rabais de 20 %.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4AD6FB-8F07-DE1C-0936-705B7009A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830" y="689013"/>
            <a:ext cx="3555748" cy="245515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26664C-E1D1-E753-C7CE-9068C4B3A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94" y="256354"/>
            <a:ext cx="3737176" cy="288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59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8E259A-A07E-2F9D-E6B5-CA77BA23727E}"/>
              </a:ext>
            </a:extLst>
          </p:cNvPr>
          <p:cNvSpPr txBox="1">
            <a:spLocks/>
          </p:cNvSpPr>
          <p:nvPr/>
        </p:nvSpPr>
        <p:spPr>
          <a:xfrm>
            <a:off x="747703" y="3037973"/>
            <a:ext cx="10696593" cy="782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b="1" dirty="0">
                <a:solidFill>
                  <a:schemeClr val="tx1"/>
                </a:solidFill>
              </a:rPr>
              <a:t>            Sur 25 €, la baisse est de 5 €.</a:t>
            </a:r>
          </a:p>
          <a:p>
            <a:endParaRPr lang="fr-FR" b="1" dirty="0">
              <a:solidFill>
                <a:schemeClr val="tx1"/>
              </a:solidFill>
            </a:endParaRPr>
          </a:p>
          <a:p>
            <a:endParaRPr lang="fr-FR" b="1" dirty="0">
              <a:solidFill>
                <a:schemeClr val="tx1"/>
              </a:solidFill>
            </a:endParaRPr>
          </a:p>
          <a:p>
            <a:r>
              <a:rPr lang="fr-FR" b="1" dirty="0">
                <a:solidFill>
                  <a:schemeClr val="tx1"/>
                </a:solidFill>
              </a:rPr>
              <a:t>Ainsi sur 100 €, la baisse serait de 20 €.</a:t>
            </a:r>
          </a:p>
          <a:p>
            <a:r>
              <a:rPr lang="fr-FR" b="1" dirty="0">
                <a:solidFill>
                  <a:schemeClr val="tx1"/>
                </a:solidFill>
              </a:rPr>
              <a:t>Donc le pourcentage de réduction est de 20 %.</a:t>
            </a:r>
          </a:p>
          <a:p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E23D78F9-C8F9-836A-A9AB-D5F9F3C16DD2}"/>
              </a:ext>
            </a:extLst>
          </p:cNvPr>
          <p:cNvSpPr txBox="1">
            <a:spLocks/>
          </p:cNvSpPr>
          <p:nvPr/>
        </p:nvSpPr>
        <p:spPr>
          <a:xfrm>
            <a:off x="857802" y="5263695"/>
            <a:ext cx="10696593" cy="782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sz="5400" b="1" dirty="0">
                <a:solidFill>
                  <a:schemeClr val="tx1"/>
                </a:solidFill>
              </a:rPr>
              <a:t>Donc l’affirmation est </a:t>
            </a:r>
            <a:r>
              <a:rPr lang="fr-FR" sz="8000" b="1" dirty="0">
                <a:solidFill>
                  <a:srgbClr val="FF0000"/>
                </a:solidFill>
              </a:rPr>
              <a:t>VRAIE.</a:t>
            </a:r>
          </a:p>
          <a:p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9D2CB9F-BEA7-F0CA-0A5C-0B57FE92B56A}"/>
              </a:ext>
            </a:extLst>
          </p:cNvPr>
          <p:cNvSpPr/>
          <p:nvPr/>
        </p:nvSpPr>
        <p:spPr>
          <a:xfrm>
            <a:off x="2963119" y="2627453"/>
            <a:ext cx="717630" cy="49771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× 4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7995077-9562-4148-4733-4ACC91E6D37F}"/>
              </a:ext>
            </a:extLst>
          </p:cNvPr>
          <p:cNvSpPr/>
          <p:nvPr/>
        </p:nvSpPr>
        <p:spPr>
          <a:xfrm>
            <a:off x="8152438" y="2653305"/>
            <a:ext cx="717630" cy="49771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× 4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551F318-71AC-CC50-32BC-BA216D0BAEB0}"/>
              </a:ext>
            </a:extLst>
          </p:cNvPr>
          <p:cNvCxnSpPr/>
          <p:nvPr/>
        </p:nvCxnSpPr>
        <p:spPr>
          <a:xfrm>
            <a:off x="3402957" y="2095018"/>
            <a:ext cx="0" cy="532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EFF5809-0928-DA33-2C47-FBBDE9894F14}"/>
              </a:ext>
            </a:extLst>
          </p:cNvPr>
          <p:cNvCxnSpPr/>
          <p:nvPr/>
        </p:nvCxnSpPr>
        <p:spPr>
          <a:xfrm>
            <a:off x="3402957" y="3037973"/>
            <a:ext cx="0" cy="532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7190F5E6-AE7C-8FAF-A6C1-04F1A6004649}"/>
              </a:ext>
            </a:extLst>
          </p:cNvPr>
          <p:cNvCxnSpPr>
            <a:cxnSpLocks/>
          </p:cNvCxnSpPr>
          <p:nvPr/>
        </p:nvCxnSpPr>
        <p:spPr>
          <a:xfrm>
            <a:off x="8152438" y="2095018"/>
            <a:ext cx="264286" cy="558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B5AE1EA-E413-006C-BC63-2D9059E421A3}"/>
              </a:ext>
            </a:extLst>
          </p:cNvPr>
          <p:cNvCxnSpPr>
            <a:cxnSpLocks/>
          </p:cNvCxnSpPr>
          <p:nvPr/>
        </p:nvCxnSpPr>
        <p:spPr>
          <a:xfrm>
            <a:off x="8511253" y="3151017"/>
            <a:ext cx="0" cy="277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44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134</Words>
  <Application>Microsoft Office PowerPoint</Application>
  <PresentationFormat>Grand écran</PresentationFormat>
  <Paragraphs>32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Thème Office</vt:lpstr>
      <vt:lpstr>Calculer</vt:lpstr>
      <vt:lpstr>Correction</vt:lpstr>
      <vt:lpstr>Calculer</vt:lpstr>
      <vt:lpstr>Correction</vt:lpstr>
      <vt:lpstr>Calculer</vt:lpstr>
      <vt:lpstr>Correction</vt:lpstr>
      <vt:lpstr>Présentation PowerPoint</vt:lpstr>
      <vt:lpstr>Correction</vt:lpstr>
      <vt:lpstr>La baisse représente un rabais de 20 %.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6</cp:revision>
  <dcterms:created xsi:type="dcterms:W3CDTF">2023-11-21T20:01:36Z</dcterms:created>
  <dcterms:modified xsi:type="dcterms:W3CDTF">2023-11-23T20:29:44Z</dcterms:modified>
</cp:coreProperties>
</file>