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58" r:id="rId4"/>
    <p:sldId id="259" r:id="rId5"/>
    <p:sldId id="266" r:id="rId6"/>
    <p:sldId id="267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9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80587" y="1096412"/>
            <a:ext cx="6913941" cy="18435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Calculer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/>
              <p:nvPr/>
            </p:nvSpPr>
            <p:spPr>
              <a:xfrm>
                <a:off x="1672676" y="3572526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−12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−15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676" y="3572526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6882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8B0C94C-F86A-9051-8B1F-EDEFE1ABFFEE}"/>
                  </a:ext>
                </a:extLst>
              </p:cNvPr>
              <p:cNvSpPr txBox="1"/>
              <p:nvPr/>
            </p:nvSpPr>
            <p:spPr>
              <a:xfrm>
                <a:off x="2274559" y="2368758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8800" b="0" i="1" smtClean="0">
                        <a:latin typeface="Cambria Math" panose="02040503050406030204" pitchFamily="18" charset="0"/>
                      </a:rPr>
                      <m:t> −12</m:t>
                    </m:r>
                    <m:r>
                      <a:rPr lang="fr-FR" sz="8800" b="0" i="1" smtClean="0">
                        <a:latin typeface="Cambria Math" panose="02040503050406030204" pitchFamily="18" charset="0"/>
                      </a:rPr>
                      <m:t> −15</m:t>
                    </m:r>
                  </m:oMath>
                </a14:m>
                <a:r>
                  <a:rPr lang="fr-FR" sz="8800" dirty="0"/>
                  <a:t> = </a:t>
                </a:r>
                <a:r>
                  <a:rPr lang="fr-FR" sz="8800" b="1" dirty="0">
                    <a:solidFill>
                      <a:srgbClr val="FF0000"/>
                    </a:solidFill>
                  </a:rPr>
                  <a:t>- 27</a:t>
                </a: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8B0C94C-F86A-9051-8B1F-EDEFE1ABF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4559" y="2368758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 t="-25225" r="-1438" b="-486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6054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966" y="2650603"/>
            <a:ext cx="10845478" cy="1203766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8800" b="1" dirty="0">
                <a:solidFill>
                  <a:schemeClr val="tx1"/>
                </a:solidFill>
              </a:rPr>
              <a:t>Calculer 60 % de 30 €</a:t>
            </a:r>
          </a:p>
        </p:txBody>
      </p:sp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554D7F19-83ED-7555-C21D-355BB7CA9A55}"/>
              </a:ext>
            </a:extLst>
          </p:cNvPr>
          <p:cNvSpPr txBox="1">
            <a:spLocks/>
          </p:cNvSpPr>
          <p:nvPr/>
        </p:nvSpPr>
        <p:spPr>
          <a:xfrm>
            <a:off x="201095" y="4702160"/>
            <a:ext cx="10845478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sz="7200" b="1" dirty="0">
                <a:solidFill>
                  <a:schemeClr val="tx1"/>
                </a:solidFill>
              </a:rPr>
              <a:t>60 % de 30 € est égal à </a:t>
            </a:r>
            <a:r>
              <a:rPr lang="fr-FR" sz="7200" b="1" dirty="0">
                <a:solidFill>
                  <a:srgbClr val="FF0000"/>
                </a:solidFill>
              </a:rPr>
              <a:t>18 €</a:t>
            </a:r>
            <a:r>
              <a:rPr lang="fr-FR" sz="72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0DC2D5-4B0A-F91E-8EF1-EB5868E95264}"/>
              </a:ext>
            </a:extLst>
          </p:cNvPr>
          <p:cNvSpPr txBox="1"/>
          <p:nvPr/>
        </p:nvSpPr>
        <p:spPr>
          <a:xfrm>
            <a:off x="4247015" y="3157192"/>
            <a:ext cx="68768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dirty="0"/>
              <a:t>           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4965241C-8F21-613C-A487-4A77B6A2CC7E}"/>
                  </a:ext>
                </a:extLst>
              </p:cNvPr>
              <p:cNvSpPr txBox="1"/>
              <p:nvPr/>
            </p:nvSpPr>
            <p:spPr>
              <a:xfrm>
                <a:off x="1768509" y="1457011"/>
                <a:ext cx="8009950" cy="3016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6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fr-FR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×30=0,6 ×30</m:t>
                      </m:r>
                    </m:oMath>
                  </m:oMathPara>
                </a14:m>
                <a:endParaRPr lang="fr-FR" sz="6600" b="0" dirty="0">
                  <a:ea typeface="Cambria Math" panose="02040503050406030204" pitchFamily="18" charset="0"/>
                </a:endParaRPr>
              </a:p>
              <a:p>
                <a:r>
                  <a:rPr lang="fr-FR" sz="6600" dirty="0"/>
                  <a:t>                    = 18 </a:t>
                </a: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4965241C-8F21-613C-A487-4A77B6A2C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8509" y="1457011"/>
                <a:ext cx="8009950" cy="3016082"/>
              </a:xfrm>
              <a:prstGeom prst="rect">
                <a:avLst/>
              </a:prstGeom>
              <a:blipFill>
                <a:blip r:embed="rId2"/>
                <a:stretch>
                  <a:fillRect b="-1454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916429" y="4692581"/>
            <a:ext cx="10061206" cy="2165420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7200" b="1" dirty="0">
                <a:solidFill>
                  <a:schemeClr val="bg1"/>
                </a:solidFill>
                <a:highlight>
                  <a:srgbClr val="FF0000"/>
                </a:highlight>
              </a:rPr>
              <a:t>Quel est le pourcentage d’externes 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/>
              <p:nvPr/>
            </p:nvSpPr>
            <p:spPr>
              <a:xfrm>
                <a:off x="1511901" y="2654948"/>
                <a:ext cx="9380511" cy="18466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6000" b="0" i="0" smtClean="0">
                        <a:latin typeface="Cambria Math" panose="02040503050406030204" pitchFamily="18" charset="0"/>
                      </a:rPr>
                      <m:t>Dans</m:t>
                    </m:r>
                    <m:r>
                      <a:rPr lang="fr-FR" sz="6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6000" b="0" i="0" smtClean="0">
                        <a:latin typeface="Cambria Math" panose="02040503050406030204" pitchFamily="18" charset="0"/>
                      </a:rPr>
                      <m:t>une</m:t>
                    </m:r>
                    <m:r>
                      <a:rPr lang="fr-FR" sz="6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6000" b="0" i="0" smtClean="0">
                        <a:latin typeface="Cambria Math" panose="02040503050406030204" pitchFamily="18" charset="0"/>
                      </a:rPr>
                      <m:t>classe</m:t>
                    </m:r>
                  </m:oMath>
                </a14:m>
                <a:r>
                  <a:rPr lang="fr-FR" sz="6000" dirty="0"/>
                  <a:t> de 30 élèves, il y a 6 externes.  </a:t>
                </a: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901" y="2654948"/>
                <a:ext cx="9380511" cy="1846659"/>
              </a:xfrm>
              <a:prstGeom prst="rect">
                <a:avLst/>
              </a:prstGeom>
              <a:blipFill>
                <a:blip r:embed="rId2"/>
                <a:stretch>
                  <a:fillRect t="-12583" r="-6498" b="-241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8AF60D1F-DEF3-FCA8-04F6-33DB99BD1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85" y="131885"/>
            <a:ext cx="3933825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46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54C20A1-A08E-0457-8115-63B86F0B6F1C}"/>
                  </a:ext>
                </a:extLst>
              </p:cNvPr>
              <p:cNvSpPr txBox="1"/>
              <p:nvPr/>
            </p:nvSpPr>
            <p:spPr>
              <a:xfrm>
                <a:off x="180870" y="1350970"/>
                <a:ext cx="12339375" cy="535531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7200" b="0" i="0" smtClean="0">
                          <a:latin typeface="Cambria Math" panose="02040503050406030204" pitchFamily="18" charset="0"/>
                        </a:rPr>
                        <m:t>Comme</m:t>
                      </m:r>
                      <m:r>
                        <a:rPr lang="fr-FR" sz="7200" b="0" i="1" smtClean="0">
                          <a:latin typeface="Cambria Math" panose="02040503050406030204" pitchFamily="18" charset="0"/>
                        </a:rPr>
                        <m:t> 30</m:t>
                      </m:r>
                      <m:r>
                        <a:rPr lang="fr-FR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÷5=6 </m:t>
                      </m:r>
                      <m:r>
                        <m:rPr>
                          <m:sty m:val="p"/>
                        </m:rPr>
                        <a:rPr lang="fr-FR" sz="7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alors</m:t>
                      </m:r>
                      <m:r>
                        <a:rPr lang="fr-FR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72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 xmlns:m="http://schemas.openxmlformats.org/officeDocument/2006/math">
                    <m:r>
                      <a:rPr lang="fr-FR" sz="7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fr-FR" sz="72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représente       de 30.</a:t>
                </a:r>
              </a:p>
              <a:p>
                <a:pPr/>
                <a:endParaRPr lang="fr-FR" sz="66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fr-FR" sz="66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Il y a donc </a:t>
                </a:r>
                <a:r>
                  <a:rPr lang="fr-FR" sz="660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20 %</a:t>
                </a:r>
                <a:r>
                  <a:rPr lang="fr-FR" sz="66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d’externes car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7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7200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54C20A1-A08E-0457-8115-63B86F0B6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70" y="1350970"/>
                <a:ext cx="12339375" cy="5355312"/>
              </a:xfrm>
              <a:prstGeom prst="rect">
                <a:avLst/>
              </a:prstGeom>
              <a:blipFill>
                <a:blip r:embed="rId2"/>
                <a:stretch>
                  <a:fillRect l="-41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67AC9F2-E33A-49A2-A7E2-2852386CFE10}"/>
                  </a:ext>
                </a:extLst>
              </p:cNvPr>
              <p:cNvSpPr txBox="1"/>
              <p:nvPr/>
            </p:nvSpPr>
            <p:spPr>
              <a:xfrm>
                <a:off x="5310553" y="2351314"/>
                <a:ext cx="859135" cy="17317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0" tIns="0" rIns="0" bIns="0" rtlCol="0" anchor="ctr" anchorCtr="0" compatLnSpc="1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7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7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7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72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67AC9F2-E33A-49A2-A7E2-2852386CFE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553" y="2351314"/>
                <a:ext cx="859135" cy="1731798"/>
              </a:xfrm>
              <a:prstGeom prst="rect">
                <a:avLst/>
              </a:prstGeom>
              <a:blipFill>
                <a:blip r:embed="rId3"/>
                <a:stretch>
                  <a:fillRect t="-2113" b="-95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9BD5FF2-9B3D-CC6A-570C-D78BC736D327}"/>
                  </a:ext>
                </a:extLst>
              </p:cNvPr>
              <p:cNvSpPr txBox="1"/>
              <p:nvPr/>
            </p:nvSpPr>
            <p:spPr>
              <a:xfrm>
                <a:off x="3172886" y="5604552"/>
                <a:ext cx="914400" cy="914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0" tIns="0" rIns="0" bIns="0" rtlCol="0" anchor="ctr" anchorCtr="0" compatLnSpc="1">
                <a:noAutofit/>
              </a:bodyPr>
              <a:lstStyle/>
              <a:p>
                <a:pPr algn="l"/>
                <a14:m>
                  <m:oMath xmlns:m="http://schemas.openxmlformats.org/officeDocument/2006/math">
                    <m:f>
                      <m:fPr>
                        <m:ctrlPr>
                          <a:rPr lang="fr-FR" sz="6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fr-FR" sz="6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fr-FR" sz="6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6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num>
                      <m:den>
                        <m:r>
                          <a:rPr lang="fr-FR" sz="6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FR" sz="6600" b="1" dirty="0">
                    <a:solidFill>
                      <a:schemeClr val="tx1"/>
                    </a:solidFill>
                  </a:rPr>
                  <a:t> = 20 %</a:t>
                </a: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9BD5FF2-9B3D-CC6A-570C-D78BC736D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2886" y="5604552"/>
                <a:ext cx="914400" cy="914400"/>
              </a:xfrm>
              <a:prstGeom prst="rect">
                <a:avLst/>
              </a:prstGeom>
              <a:blipFill>
                <a:blip r:embed="rId4"/>
                <a:stretch>
                  <a:fillRect t="-31333" r="-504000" b="-6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1351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69E4789-D927-6F73-23B4-350D06CB4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695325"/>
            <a:ext cx="7620000" cy="54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127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1003A6-BD45-3980-B1CF-1114F8B9E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619" y="3032566"/>
            <a:ext cx="6953223" cy="330457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9B50D2-567A-E9EC-DA13-BC3EE5511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9007" y="287614"/>
            <a:ext cx="4126375" cy="296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24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B7574DE-804A-4D21-5568-70C79C138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481" y="1971795"/>
            <a:ext cx="5294876" cy="477522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1D2F825B-9011-3577-1055-47712E5D8DB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81472" y="273030"/>
            <a:ext cx="6913941" cy="18435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Calculer</a:t>
            </a:r>
          </a:p>
        </p:txBody>
      </p:sp>
    </p:spTree>
    <p:extLst>
      <p:ext uri="{BB962C8B-B14F-4D97-AF65-F5344CB8AC3E}">
        <p14:creationId xmlns:p14="http://schemas.microsoft.com/office/powerpoint/2010/main" val="2441159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75BC1C7-8326-8910-03F7-8AC37C670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07" y="1816622"/>
            <a:ext cx="10388834" cy="410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4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rgbClr val="FF0000"/>
        </a:solidFill>
        <a:ln>
          <a:noFill/>
        </a:ln>
      </a:spPr>
      <a:bodyPr vert="horz" wrap="square" lIns="91440" tIns="45720" rIns="91440" bIns="45720" anchor="ctr" anchorCtr="0" compatLnSpc="1">
        <a:noAutofit/>
      </a:bodyPr>
      <a:lstStyle>
        <a:defPPr algn="l">
          <a:defRPr sz="7200" b="1" dirty="0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90</Words>
  <Application>Microsoft Office PowerPoint</Application>
  <PresentationFormat>Grand écran</PresentationFormat>
  <Paragraphs>23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Thème Office</vt:lpstr>
      <vt:lpstr>Calculer</vt:lpstr>
      <vt:lpstr>Correction</vt:lpstr>
      <vt:lpstr>Calculer 60 % de 30 €</vt:lpstr>
      <vt:lpstr>Correction</vt:lpstr>
      <vt:lpstr>Quel est le pourcentage d’externes ? </vt:lpstr>
      <vt:lpstr>Correction</vt:lpstr>
      <vt:lpstr>Présentation PowerPoint</vt:lpstr>
      <vt:lpstr>Correction</vt:lpstr>
      <vt:lpstr>Calculer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7</cp:revision>
  <dcterms:created xsi:type="dcterms:W3CDTF">2023-11-21T20:01:36Z</dcterms:created>
  <dcterms:modified xsi:type="dcterms:W3CDTF">2024-02-06T16:42:09Z</dcterms:modified>
</cp:coreProperties>
</file>