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2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76BFF5E5-7C38-FAA9-210A-A502F126ED33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20909DA-CCCD-522F-2B8A-06171C4153EC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485BEA3-0E53-A5F0-0767-7C74B9187992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4BACE66-EF80-0176-DB6A-4B1CA496CDD0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EBFC9476-0A5B-45CB-A44E-52E86E729301}" type="slidenum">
              <a:t>‹N°›</a:t>
            </a:fld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8061220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3BB5D84-40BD-C62F-BD0C-FA87D01254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6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A512D0-2062-FD9C-DAA7-6F0AD1A6C7AD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4" name="Espace réservé de l'en-tête 3">
            <a:extLst>
              <a:ext uri="{FF2B5EF4-FFF2-40B4-BE49-F238E27FC236}">
                <a16:creationId xmlns:a16="http://schemas.microsoft.com/office/drawing/2014/main" id="{9FB0D260-531D-6A57-6CCB-7737E5187E9B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42CABBE-FDE5-82ED-41FB-61E18230589D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6DBE63-8F7E-FC2C-4A20-A65B359E9DE1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A37E6BC-6CD8-806D-EF09-C6A6B7CF9FC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E72FD558-F90B-4E0E-879C-BFB7FB7B6C1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107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0" rtl="0" hangingPunct="0">
      <a:tabLst/>
      <a:defRPr lang="fr-FR" sz="2000" b="0" i="0" u="none" strike="noStrike" kern="1200">
        <a:ln>
          <a:noFill/>
        </a:ln>
        <a:latin typeface="Liberation Sans" pitchFamily="18"/>
        <a:ea typeface="DejaVu Sans" pitchFamily="2"/>
        <a:cs typeface="DejaVu Sans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C78332B-570A-062C-DD10-6D78BC1F829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BF636896-9228-4E57-87B7-5BAB7BFEB2A7}" type="slidenum">
              <a:t>1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E1E4F40-D2E3-F14D-D96D-00A1803E9BB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FBF31CC-4A49-5D8F-5AC8-8A931DABDA2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89DF89-2A3E-606D-E6CB-DFE84557D15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D244DD0C-B97A-4EC2-A54B-2EFFAA6DE814}" type="slidenum">
              <a:t>2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5C5AD39-9264-08AC-0C5D-1BCFEEECEA2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792BEBD-DEF3-5923-6693-B83DFD87C43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3246F9-7D88-E32E-66F5-9A7D040A9A7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6A10836-1C0A-46F8-86E0-9B79179145B4}" type="slidenum">
              <a:t>3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6268C29-83C0-5611-E558-FC5B86152FA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9BB8FA3-8FA1-45EE-D2BF-6932202C812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5D4676-CD07-4624-01C2-C0B8E98FB1F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10C27E3-106A-47EB-8921-F58E1E8460A9}" type="slidenum">
              <a:t>4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93B60C-8457-C07E-6F5F-6ED20650AB0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063E7E4-1E1D-4DA7-C1DC-C1A5E2EF814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3744314-807C-8158-CFED-B0F7F9EC92E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6651908-E937-4258-ACDC-6401DF25F913}" type="slidenum">
              <a:t>5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AE0EA5-F810-289E-1B41-60702F31BAB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C9D29E4-3572-11A7-B983-CBE4DBE9C68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40D5616-52C8-561A-BC70-67E1B534AB2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7A86CB2-4D8F-43B8-AA10-80CA2612DD13}" type="slidenum">
              <a:t>6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B8A5866-1030-DE45-9298-5E44BAD06A1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EF8E49C-49F0-333D-3FCB-A31933088C1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0AD645C-C0F2-B2BA-0BF8-F4274AE2B72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5C9D900-618C-4554-833F-5538DC6AA0CE}" type="slidenum">
              <a:t>7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ABC80FA-7431-2C49-DBC0-ECECF4868C8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332DBB4-5DEA-85FA-C1BD-5B7615F97BF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21F0E3-3B82-59FF-0F3D-E5719DF76C0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ADF4B76-456D-4528-9559-37B1FF698013}" type="slidenum">
              <a:t>8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E72021-A67E-2B38-173B-38C97080760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3CD289-203C-0344-6386-D7D12E39B82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FAE0E27-CF96-CFD2-B818-2DB93816BA3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441CD22-DB4D-4A5E-99D6-2D57D0714150}" type="slidenum">
              <a:t>9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533E6D4-F88F-26BC-3619-653A90D00E8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75F63F5-60DA-5977-5532-6C26BF7F2A9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4EE7C-6CD8-E3BF-1118-E37ABBD17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82FB0BD-9A77-CDF9-BD34-10FF63F43D8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ADF4B76-456D-4528-9559-37B1FF698013}" type="slidenum">
              <a:t>10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6648D6-9FBD-E1F1-6894-9A49D41B2A5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C892EF-A32B-5680-39C0-7F3B7FDF932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822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84A5DC-D657-6718-003A-24E21CF57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FD2D168-4817-7CD3-D36A-E0182F8CFD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13951B-4961-C2B6-39B5-E38601C16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F9EEA0-5326-613B-16B7-D7DBDA2BA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630BAD-F811-FEEA-9456-1AD4E8FB2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AB605F2-008F-4E08-8868-3C917D6C36A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0951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A07173-9B55-ABA5-C15A-4960524AA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2B18E6-5839-9E1C-8782-1525C48E3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F1F5D9-A97F-3749-A47A-695980BB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63F873-8C11-6D35-5D2E-C18BFBF53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C98CF0-CC5D-4F96-4DE3-32331C822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0EE843C-4B8D-4137-93CD-E10C6FC14F1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910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905234-A4AE-5944-7B3C-4808E6437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45ABC8-6BA1-C37C-EA75-906B2E567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1F0A2D-E110-0C53-6E3B-AB071D78D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399237-1318-32CB-5191-3D0E6A663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9F3DD7-BA4C-23AE-F61D-3E50046F0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D030891-09F1-42E1-9ABE-2DC6B5956AF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3041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C92BBC-1AF0-8226-D528-324F644B5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FA889D-AB4A-5C1E-D5EB-EE0BDB075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B48944E-AB23-C86B-D200-EE3FEE9851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E884C0-A0E9-4D89-A4C3-C75BB5C43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2B1685C-8C3C-A58D-6D33-56001C47F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2318988-8311-E641-9144-6E88741C6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9E56A14-B04A-47FF-BDF3-ED6BC8C224E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143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29975F-E893-3185-B7D2-6E7B6ACDD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ADD58F-178E-D016-F202-37CC61C78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0D966D9-2736-BB42-673F-788F0A50A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384332A-0AB2-D03A-FC23-3187D161CC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374093E-9302-04F4-1BE4-FDF39F222B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BCC1BA4-B0DC-BECB-877F-DFA92AE0C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C5A891-A099-98AF-A923-8154C4C6B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47EEF17-7E21-0568-E9F6-B2CCA0C54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E31B1C7-6F55-4DA1-AF08-4679D76217D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325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9A6F64-FB7E-5453-C05C-C6ABBF02A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FC9A2E-BE14-2F03-A3D0-23940058E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C39A72-D848-86B8-1B7A-5A9E29A9E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23BDC20-3BA8-A632-CDC1-C0CE2D33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6D0901F-9EDE-406E-B819-C6AEF6123FE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7485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723A279-065E-0943-8C0E-EF07634F7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2EC2DD8-9110-6D25-2A00-9E32BFA1C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5A78EC-5A62-AB9E-451A-ACBBDDA10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37BCF64-EBA4-49AB-971E-21BEE3B35E6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63394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47B43F-F4CD-39EE-C952-6D5727699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DD105B-6D7E-C05B-C132-95E6E4BA3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37ED3E3-17BF-DF23-6197-692BF223A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D2ED437-72F3-227B-3466-50827B5CE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614AB4-179E-4AD5-B994-14BE1D1B4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E2C8F5-972A-72DE-4C30-F0FD89BA9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2E629DE-3542-4185-AC24-10A2CF5969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863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90D3CB-D2F0-818A-3F94-7144C5949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50F226D-0E3F-2760-73B0-AF3BFE8E15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22DD5C-A69B-A2EE-9143-175B750453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C2A244-FA0E-914F-73DE-A89BBD834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AF6033-B956-9186-68D1-CE49E1902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F638DD4-9AF8-5A31-C1DB-5AB968A03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0DBE3CF-FEC2-41E1-86AE-D6755B17735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199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B0986C-2743-69EB-173C-64B91425D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55643C1-3179-EC4B-2176-EC20560517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B6C9B2-4568-A898-AC85-A55938ED8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F02E5C-3FCA-EEF6-8655-18F3F2660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75296C-8DE1-3BE5-48B7-EAAEAD57B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EC299EE-49F1-42CF-B61E-D4A0B1A8590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8294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B91361-5343-864D-4354-9BCB4EA8D0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9FE4FE4-1C36-421A-B2F1-20814FE916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EA7670-A76E-C2F7-3FFB-7A0C8B2C0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555B29-10EE-E24E-688A-7B14AD5AD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67D2E8-1F25-2152-8762-43FF416C5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E800872-89FB-49C0-8FC1-DF52D888661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62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37027CA-C62E-15A8-57A2-34A34A9860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C21594-49FB-D40F-3DCA-1F944BFE29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805C18-A97B-0484-9CC9-82B8030CFB34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8787C2-4BAC-2BA4-2B71-7A915E37E7FE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ct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34C6FF-8FC2-BFA3-A56C-B7D3F1A32E7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DA5B8E91-3C71-485F-BBC0-F195A82D1B11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hangingPunct="0">
        <a:tabLst/>
        <a:defRPr lang="fr-FR" sz="4400" b="0" i="0" u="none" strike="noStrike" kern="1200">
          <a:ln>
            <a:noFill/>
          </a:ln>
          <a:latin typeface="Liberation Sans" pitchFamily="18"/>
          <a:ea typeface="DejaVu Sans" pitchFamily="2"/>
          <a:cs typeface="DejaVu Sans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fr-FR" sz="3200" b="0" i="0" u="none" strike="noStrike" kern="1200">
          <a:ln>
            <a:noFill/>
          </a:ln>
          <a:latin typeface="Liberation Sans" pitchFamily="18"/>
          <a:ea typeface="DejaVu Sans" pitchFamily="2"/>
          <a:cs typeface="DejaVu Sans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CCDA7B9-2E84-DDB5-2920-20F22959469A}"/>
              </a:ext>
            </a:extLst>
          </p:cNvPr>
          <p:cNvSpPr txBox="1"/>
          <p:nvPr/>
        </p:nvSpPr>
        <p:spPr>
          <a:xfrm>
            <a:off x="126895" y="3947396"/>
            <a:ext cx="9826834" cy="2922167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9600" b="1" dirty="0">
                <a:latin typeface="Times New Roman" pitchFamily="18"/>
                <a:ea typeface="DejaVu Sans" pitchFamily="2"/>
                <a:cs typeface="DejaVu Sans" pitchFamily="2"/>
              </a:rPr>
              <a:t>Combien de packs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9600" b="1" dirty="0">
                <a:latin typeface="Times New Roman" pitchFamily="18"/>
                <a:ea typeface="DejaVu Sans" pitchFamily="2"/>
                <a:cs typeface="DejaVu Sans" pitchFamily="2"/>
              </a:rPr>
              <a:t>d</a:t>
            </a:r>
            <a:r>
              <a:rPr lang="fr-FR" sz="96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ois-je acheter 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C81493FE-580F-E496-D967-6F11C82D9D51}"/>
                  </a:ext>
                </a:extLst>
              </p:cNvPr>
              <p:cNvSpPr txBox="1">
                <a:spLocks noResize="1"/>
              </p:cNvSpPr>
              <p:nvPr/>
            </p:nvSpPr>
            <p:spPr>
              <a:xfrm>
                <a:off x="172050" y="423857"/>
                <a:ext cx="5009040" cy="14021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90000" tIns="45000" rIns="90000" bIns="4500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6600" i="0" smtClean="0">
                          <a:latin typeface="Cambria Math" panose="02040503050406030204" pitchFamily="18" charset="0"/>
                        </a:rPr>
                        <m:t>L</m:t>
                      </m:r>
                      <m:r>
                        <m:rPr>
                          <m:sty m:val="p"/>
                        </m:rPr>
                        <a:rPr lang="fr-FR" sz="6600" b="0" i="0" smtClean="0">
                          <a:latin typeface="Cambria Math" panose="02040503050406030204" pitchFamily="18" charset="0"/>
                        </a:rPr>
                        <m:t>es</m:t>
                      </m:r>
                      <m:r>
                        <a:rPr lang="fr-FR" sz="6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sz="6600" b="0" i="0" smtClean="0">
                          <a:latin typeface="Cambria Math" panose="02040503050406030204" pitchFamily="18" charset="0"/>
                        </a:rPr>
                        <m:t>bouteilles</m:t>
                      </m:r>
                      <m:r>
                        <a:rPr lang="fr-FR" sz="6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sz="6600" b="0" i="0" smtClean="0">
                          <a:latin typeface="Cambria Math" panose="02040503050406030204" pitchFamily="18" charset="0"/>
                        </a:rPr>
                        <m:t>sont</m:t>
                      </m:r>
                      <m:r>
                        <a:rPr lang="fr-FR" sz="6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sz="6600" b="0" i="0" smtClean="0">
                          <a:latin typeface="Cambria Math" panose="02040503050406030204" pitchFamily="18" charset="0"/>
                        </a:rPr>
                        <m:t>vendues</m:t>
                      </m:r>
                    </m:oMath>
                  </m:oMathPara>
                </a14:m>
                <a:endParaRPr lang="fr-FR" sz="6600" b="0" dirty="0">
                  <a:latin typeface="Liberation Sans" pitchFamily="18"/>
                </a:endParaRPr>
              </a:p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r>
                  <a:rPr lang="fr-FR" sz="6600" dirty="0">
                    <a:latin typeface="Liberation Sans" pitchFamily="18"/>
                  </a:rPr>
                  <a:t>par pack de 6. Je dois </a:t>
                </a:r>
              </a:p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r>
                  <a:rPr lang="fr-FR" sz="6600" dirty="0">
                    <a:latin typeface="Liberation Sans" pitchFamily="18"/>
                  </a:rPr>
                  <a:t>acheter 54 bouteilles.</a:t>
                </a: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C81493FE-580F-E496-D967-6F11C82D9D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050" y="423857"/>
                <a:ext cx="5009040" cy="1402199"/>
              </a:xfrm>
              <a:prstGeom prst="rect">
                <a:avLst/>
              </a:prstGeom>
              <a:blipFill>
                <a:blip r:embed="rId3"/>
                <a:stretch>
                  <a:fillRect l="-7908" r="-97567" b="-14521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98F027A-73AC-4228-B3DB-CE2387A7AFE6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28C153F-34EA-EC60-4D4C-53ABEE29DDC9}"/>
                  </a:ext>
                </a:extLst>
              </p:cNvPr>
              <p:cNvSpPr txBox="1">
                <a:spLocks noResize="1"/>
              </p:cNvSpPr>
              <p:nvPr/>
            </p:nvSpPr>
            <p:spPr>
              <a:xfrm>
                <a:off x="1593226" y="1254102"/>
                <a:ext cx="5009040" cy="14021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90000" tIns="45000" rIns="90000" bIns="4500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0000" b="0" i="0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fr-FR" sz="1000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0000" b="0" i="0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fr-FR" sz="100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0000" b="0" i="0" smtClean="0">
                          <a:latin typeface="Cambria Math" panose="02040503050406030204" pitchFamily="18" charset="0"/>
                        </a:rPr>
                        <m:t>54</m:t>
                      </m:r>
                    </m:oMath>
                  </m:oMathPara>
                </a14:m>
                <a:endParaRPr lang="fr-FR" sz="10000" i="0" dirty="0">
                  <a:latin typeface="Liberation Sans" pitchFamily="18"/>
                </a:endParaRP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28C153F-34EA-EC60-4D4C-53ABEE29DD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3226" y="1254102"/>
                <a:ext cx="5009040" cy="1402199"/>
              </a:xfrm>
              <a:prstGeom prst="rect">
                <a:avLst/>
              </a:prstGeom>
              <a:blipFill>
                <a:blip r:embed="rId3"/>
                <a:stretch>
                  <a:fillRect r="-1946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ZoneTexte 1">
            <a:extLst>
              <a:ext uri="{FF2B5EF4-FFF2-40B4-BE49-F238E27FC236}">
                <a16:creationId xmlns:a16="http://schemas.microsoft.com/office/drawing/2014/main" id="{65ED4377-C93B-85C6-1E18-648456EC4705}"/>
              </a:ext>
            </a:extLst>
          </p:cNvPr>
          <p:cNvSpPr txBox="1"/>
          <p:nvPr/>
        </p:nvSpPr>
        <p:spPr>
          <a:xfrm>
            <a:off x="909257" y="3242317"/>
            <a:ext cx="8262110" cy="2922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9600" b="1" dirty="0">
                <a:latin typeface="Times New Roman" pitchFamily="18"/>
                <a:ea typeface="DejaVu Sans" pitchFamily="2"/>
                <a:cs typeface="DejaVu Sans" pitchFamily="2"/>
              </a:rPr>
              <a:t>Je dois </a:t>
            </a:r>
            <a:r>
              <a:rPr lang="fr-FR" sz="96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acheter </a:t>
            </a:r>
            <a:endParaRPr lang="fr-FR" sz="9600" b="1" dirty="0">
              <a:latin typeface="Times New Roman" pitchFamily="18"/>
              <a:ea typeface="DejaVu Sans" pitchFamily="2"/>
              <a:cs typeface="DejaVu Sans" pitchFamily="2"/>
            </a:endParaRP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9600" b="1" dirty="0">
                <a:solidFill>
                  <a:srgbClr val="FF0000"/>
                </a:solidFill>
                <a:latin typeface="Times New Roman" pitchFamily="18"/>
                <a:ea typeface="DejaVu Sans" pitchFamily="2"/>
                <a:cs typeface="DejaVu Sans" pitchFamily="2"/>
              </a:rPr>
              <a:t>9</a:t>
            </a:r>
            <a:r>
              <a:rPr lang="fr-FR" sz="9600" b="1" i="0" u="none" strike="noStrike" kern="1200" dirty="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DejaVu Sans" pitchFamily="2"/>
                <a:cs typeface="DejaVu Sans" pitchFamily="2"/>
              </a:rPr>
              <a:t> packs</a:t>
            </a:r>
            <a:r>
              <a:rPr lang="fr-FR" sz="96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.</a:t>
            </a: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D2FF518-CE63-BC42-4602-17F6FC7793DB}"/>
                  </a:ext>
                </a:extLst>
              </p:cNvPr>
              <p:cNvSpPr txBox="1">
                <a:spLocks noResize="1"/>
              </p:cNvSpPr>
              <p:nvPr/>
            </p:nvSpPr>
            <p:spPr>
              <a:xfrm>
                <a:off x="2460605" y="3472373"/>
                <a:ext cx="2430360" cy="14021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none" lIns="90000" tIns="45000" rIns="90000" bIns="4500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0,3+0,9</m:t>
                      </m:r>
                    </m:oMath>
                  </m:oMathPara>
                </a14:m>
                <a:endParaRPr lang="fr-FR" sz="9600" dirty="0">
                  <a:latin typeface="Liberation Sans" pitchFamily="18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D2FF518-CE63-BC42-4602-17F6FC7793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0605" y="3472373"/>
                <a:ext cx="2430360" cy="1402199"/>
              </a:xfrm>
              <a:prstGeom prst="rect">
                <a:avLst/>
              </a:prstGeom>
              <a:blipFill>
                <a:blip r:embed="rId3"/>
                <a:stretch>
                  <a:fillRect r="-9246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66A4048E-10C2-B2DA-B531-6C866666878A}"/>
              </a:ext>
            </a:extLst>
          </p:cNvPr>
          <p:cNvSpPr txBox="1"/>
          <p:nvPr/>
        </p:nvSpPr>
        <p:spPr>
          <a:xfrm>
            <a:off x="2196008" y="1259280"/>
            <a:ext cx="5389915" cy="1506523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96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Calculer 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A04222E-2C6D-8161-1B7A-500949082FBD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4E5DD923-21AF-6879-AF17-F06A97E20D04}"/>
                  </a:ext>
                </a:extLst>
              </p:cNvPr>
              <p:cNvSpPr txBox="1">
                <a:spLocks noResize="1"/>
              </p:cNvSpPr>
              <p:nvPr/>
            </p:nvSpPr>
            <p:spPr>
              <a:xfrm>
                <a:off x="770759" y="3078737"/>
                <a:ext cx="2430360" cy="14021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none" lIns="90000" tIns="45000" rIns="90000" bIns="4500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0,3+0,9=</m:t>
                      </m:r>
                      <m:r>
                        <a:rPr lang="fr-FR" sz="9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1,2</m:t>
                      </m:r>
                    </m:oMath>
                  </m:oMathPara>
                </a14:m>
                <a:endParaRPr lang="fr-FR" sz="9600" dirty="0">
                  <a:latin typeface="Liberation Sans" pitchFamily="18"/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4E5DD923-21AF-6879-AF17-F06A97E20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759" y="3078737"/>
                <a:ext cx="2430360" cy="1402199"/>
              </a:xfrm>
              <a:prstGeom prst="rect">
                <a:avLst/>
              </a:prstGeom>
              <a:blipFill>
                <a:blip r:embed="rId3"/>
                <a:stretch>
                  <a:fillRect r="-22230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3368CAC-1FEF-C420-1BB0-7A010670A286}"/>
              </a:ext>
            </a:extLst>
          </p:cNvPr>
          <p:cNvSpPr txBox="1"/>
          <p:nvPr/>
        </p:nvSpPr>
        <p:spPr>
          <a:xfrm>
            <a:off x="88881" y="3927040"/>
            <a:ext cx="9515531" cy="3276174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72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Quelle est la fraction de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7200" b="1" dirty="0">
                <a:latin typeface="Times New Roman" pitchFamily="18"/>
                <a:ea typeface="DejaVu Sans" pitchFamily="2"/>
                <a:cs typeface="DejaVu Sans" pitchFamily="2"/>
              </a:rPr>
              <a:t>l’aire du rectangle qui 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7200" b="1" dirty="0">
                <a:latin typeface="Times New Roman" pitchFamily="18"/>
                <a:ea typeface="DejaVu Sans" pitchFamily="2"/>
                <a:cs typeface="DejaVu Sans" pitchFamily="2"/>
              </a:rPr>
              <a:t>est grisée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6C0E6B-D79E-66A8-A7D3-CE10D7FFB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7013" y="930490"/>
            <a:ext cx="4279268" cy="28680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5D433CA-148E-8EA4-30C8-2D9995C29266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179F579-8307-30FE-6DC3-57CEC9032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0743" y="1492350"/>
            <a:ext cx="4279268" cy="2868020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C2E6DD52-63B5-9104-E5FC-EB45F28C8421}"/>
              </a:ext>
            </a:extLst>
          </p:cNvPr>
          <p:cNvCxnSpPr>
            <a:cxnSpLocks/>
          </p:cNvCxnSpPr>
          <p:nvPr/>
        </p:nvCxnSpPr>
        <p:spPr>
          <a:xfrm>
            <a:off x="4593259" y="1857723"/>
            <a:ext cx="0" cy="2097332"/>
          </a:xfrm>
          <a:prstGeom prst="line">
            <a:avLst/>
          </a:prstGeom>
          <a:ln w="2857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43B47F05-35CD-5AFE-281B-E691DBB66132}"/>
              </a:ext>
            </a:extLst>
          </p:cNvPr>
          <p:cNvSpPr txBox="1"/>
          <p:nvPr/>
        </p:nvSpPr>
        <p:spPr>
          <a:xfrm>
            <a:off x="502609" y="4383831"/>
            <a:ext cx="8883761" cy="2479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54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La fraction de </a:t>
            </a:r>
            <a:r>
              <a:rPr lang="fr-FR" sz="5400" b="1" dirty="0">
                <a:latin typeface="Times New Roman" pitchFamily="18"/>
                <a:ea typeface="DejaVu Sans" pitchFamily="2"/>
                <a:cs typeface="DejaVu Sans" pitchFamily="2"/>
              </a:rPr>
              <a:t>l’aire du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5400" b="1" dirty="0">
                <a:latin typeface="Times New Roman" pitchFamily="18"/>
                <a:ea typeface="DejaVu Sans" pitchFamily="2"/>
                <a:cs typeface="DejaVu Sans" pitchFamily="2"/>
              </a:rPr>
              <a:t> 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5400" b="1" dirty="0">
                <a:latin typeface="Times New Roman" pitchFamily="18"/>
                <a:ea typeface="DejaVu Sans" pitchFamily="2"/>
                <a:cs typeface="DejaVu Sans" pitchFamily="2"/>
              </a:rPr>
              <a:t>rectangle qui est grisée est     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AD807D6-6ECC-41C4-67EC-A55088A474FB}"/>
                  </a:ext>
                </a:extLst>
              </p:cNvPr>
              <p:cNvSpPr txBox="1"/>
              <p:nvPr/>
            </p:nvSpPr>
            <p:spPr>
              <a:xfrm>
                <a:off x="8394853" y="5414790"/>
                <a:ext cx="658835" cy="19287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6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fr-FR" sz="6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fr-FR" sz="6600" dirty="0"/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AD807D6-6ECC-41C4-67EC-A55088A474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4853" y="5414790"/>
                <a:ext cx="658835" cy="19287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18A75F3-7796-6223-51E7-D5237D66601B}"/>
              </a:ext>
            </a:extLst>
          </p:cNvPr>
          <p:cNvSpPr txBox="1"/>
          <p:nvPr/>
        </p:nvSpPr>
        <p:spPr>
          <a:xfrm>
            <a:off x="395911" y="2625372"/>
            <a:ext cx="9288802" cy="2922167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96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C</a:t>
            </a:r>
            <a:r>
              <a:rPr lang="fr-FR" sz="9600" b="1" dirty="0">
                <a:latin typeface="Times New Roman" pitchFamily="18"/>
                <a:ea typeface="DejaVu Sans" pitchFamily="2"/>
                <a:cs typeface="DejaVu Sans" pitchFamily="2"/>
              </a:rPr>
              <a:t>alculer 25 % de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9600" b="1" i="0" u="none" strike="noStrike" kern="1200" dirty="0">
                <a:ln>
                  <a:noFill/>
                </a:ln>
                <a:latin typeface="Times New Roman" pitchFamily="18"/>
                <a:ea typeface="DejaVu Sans" pitchFamily="2"/>
                <a:cs typeface="DejaVu Sans" pitchFamily="2"/>
              </a:rPr>
              <a:t>120 €.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1B87E0B-DD5D-44F1-317A-7115EFC15938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4AD1616-BBEA-65E5-5BBF-4E7CB0DDC564}"/>
                  </a:ext>
                </a:extLst>
              </p:cNvPr>
              <p:cNvSpPr txBox="1"/>
              <p:nvPr/>
            </p:nvSpPr>
            <p:spPr>
              <a:xfrm>
                <a:off x="1090670" y="971627"/>
                <a:ext cx="6374880" cy="176612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:r>
                  <a:rPr lang="fr-FR" sz="7200" b="0" dirty="0"/>
                  <a:t>25 % </a:t>
                </a:r>
                <a:r>
                  <a:rPr lang="fr-FR" sz="8000" b="0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8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80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num>
                      <m:den>
                        <m:r>
                          <a:rPr lang="fr-FR" sz="80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fr-FR" sz="80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fr-FR" sz="8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8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8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fr-FR" sz="8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fr-FR" sz="8000" dirty="0"/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4AD1616-BBEA-65E5-5BBF-4E7CB0DDC5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670" y="971627"/>
                <a:ext cx="6374880" cy="1766125"/>
              </a:xfrm>
              <a:prstGeom prst="rect">
                <a:avLst/>
              </a:prstGeom>
              <a:blipFill>
                <a:blip r:embed="rId3"/>
                <a:stretch>
                  <a:fillRect l="-8700" t="-1379" b="-1965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Ellipse 5">
            <a:extLst>
              <a:ext uri="{FF2B5EF4-FFF2-40B4-BE49-F238E27FC236}">
                <a16:creationId xmlns:a16="http://schemas.microsoft.com/office/drawing/2014/main" id="{2CFC7CF8-C875-BEC7-AEB5-ED4CD4F9B413}"/>
              </a:ext>
            </a:extLst>
          </p:cNvPr>
          <p:cNvSpPr/>
          <p:nvPr/>
        </p:nvSpPr>
        <p:spPr>
          <a:xfrm>
            <a:off x="4781116" y="223466"/>
            <a:ext cx="1190083" cy="46270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 ÷ 25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995921FB-F434-BF98-6821-A561B36ECE92}"/>
              </a:ext>
            </a:extLst>
          </p:cNvPr>
          <p:cNvCxnSpPr>
            <a:cxnSpLocks/>
            <a:endCxn id="6" idx="2"/>
          </p:cNvCxnSpPr>
          <p:nvPr/>
        </p:nvCxnSpPr>
        <p:spPr>
          <a:xfrm flipV="1">
            <a:off x="4252306" y="454821"/>
            <a:ext cx="528810" cy="561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2E3374C2-CCB8-08C0-3138-8FFDF8B63CE7}"/>
              </a:ext>
            </a:extLst>
          </p:cNvPr>
          <p:cNvCxnSpPr>
            <a:cxnSpLocks/>
          </p:cNvCxnSpPr>
          <p:nvPr/>
        </p:nvCxnSpPr>
        <p:spPr>
          <a:xfrm>
            <a:off x="5971199" y="508918"/>
            <a:ext cx="927253" cy="506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4FC20F12-8050-7954-50C0-475B88EA54B4}"/>
              </a:ext>
            </a:extLst>
          </p:cNvPr>
          <p:cNvCxnSpPr/>
          <p:nvPr/>
        </p:nvCxnSpPr>
        <p:spPr>
          <a:xfrm flipV="1">
            <a:off x="6098978" y="2864595"/>
            <a:ext cx="671693" cy="561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12A354FE-1D5D-E5A9-FC0B-14759D170281}"/>
              </a:ext>
            </a:extLst>
          </p:cNvPr>
          <p:cNvCxnSpPr>
            <a:cxnSpLocks/>
          </p:cNvCxnSpPr>
          <p:nvPr/>
        </p:nvCxnSpPr>
        <p:spPr>
          <a:xfrm>
            <a:off x="4353762" y="2814067"/>
            <a:ext cx="671693" cy="6620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e 9">
            <a:extLst>
              <a:ext uri="{FF2B5EF4-FFF2-40B4-BE49-F238E27FC236}">
                <a16:creationId xmlns:a16="http://schemas.microsoft.com/office/drawing/2014/main" id="{0E1CD982-2A53-754B-F774-DAD6BFBF5B76}"/>
              </a:ext>
            </a:extLst>
          </p:cNvPr>
          <p:cNvSpPr/>
          <p:nvPr/>
        </p:nvSpPr>
        <p:spPr>
          <a:xfrm>
            <a:off x="5036676" y="3265764"/>
            <a:ext cx="1190083" cy="46270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 ÷ 25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5BBC3F7-F412-DB7A-2A89-DDA3133903CC}"/>
              </a:ext>
            </a:extLst>
          </p:cNvPr>
          <p:cNvSpPr txBox="1"/>
          <p:nvPr/>
        </p:nvSpPr>
        <p:spPr>
          <a:xfrm>
            <a:off x="111902" y="4004148"/>
            <a:ext cx="996465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/>
              <a:t>Prendre 25 % d’une quantité revient à prendre </a:t>
            </a:r>
          </a:p>
          <a:p>
            <a:r>
              <a:rPr lang="fr-FR" sz="4000" dirty="0"/>
              <a:t>le quart de la quantité.</a:t>
            </a:r>
          </a:p>
          <a:p>
            <a:endParaRPr lang="fr-FR" sz="4000" dirty="0"/>
          </a:p>
          <a:p>
            <a:r>
              <a:rPr lang="fr-FR" sz="4000" dirty="0"/>
              <a:t>Donc 25 % de 120 € est égal à </a:t>
            </a:r>
            <a:r>
              <a:rPr lang="fr-FR" sz="4000" b="1" dirty="0">
                <a:solidFill>
                  <a:srgbClr val="FF0000"/>
                </a:solidFill>
              </a:rPr>
              <a:t>30 €</a:t>
            </a:r>
            <a:r>
              <a:rPr lang="fr-FR" sz="4000" dirty="0"/>
              <a:t>.</a:t>
            </a: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98CF532-97BD-2610-FB6C-E082322AEE66}"/>
              </a:ext>
            </a:extLst>
          </p:cNvPr>
          <p:cNvSpPr txBox="1"/>
          <p:nvPr/>
        </p:nvSpPr>
        <p:spPr>
          <a:xfrm>
            <a:off x="400705" y="4090450"/>
            <a:ext cx="9432175" cy="798765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dirty="0">
                <a:latin typeface="Times New Roman" pitchFamily="18"/>
                <a:ea typeface="DejaVu Sans" pitchFamily="2"/>
                <a:cs typeface="DejaVu Sans" pitchFamily="2"/>
              </a:rPr>
              <a:t>Combien </a:t>
            </a:r>
            <a:r>
              <a:rPr lang="fr-FR" sz="4800" b="1" dirty="0" err="1">
                <a:latin typeface="Times New Roman" pitchFamily="18"/>
                <a:ea typeface="DejaVu Sans" pitchFamily="2"/>
                <a:cs typeface="DejaVu Sans" pitchFamily="2"/>
              </a:rPr>
              <a:t>lit-il</a:t>
            </a:r>
            <a:r>
              <a:rPr lang="fr-FR" sz="4800" b="1" dirty="0">
                <a:latin typeface="Times New Roman" pitchFamily="18"/>
                <a:ea typeface="DejaVu Sans" pitchFamily="2"/>
                <a:cs typeface="DejaVu Sans" pitchFamily="2"/>
              </a:rPr>
              <a:t> de pages en 7 jours ?</a:t>
            </a:r>
            <a:endParaRPr lang="fr-FR" sz="4800" b="1" i="0" u="none" strike="noStrike" kern="1200" dirty="0">
              <a:ln>
                <a:noFill/>
              </a:ln>
              <a:latin typeface="Times New Roman" pitchFamily="18"/>
              <a:ea typeface="DejaVu Sans" pitchFamily="2"/>
              <a:cs typeface="DejaVu Sans" pitchFamily="2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E643D2B-E854-C7E6-8ED7-009CD2875FAA}"/>
              </a:ext>
            </a:extLst>
          </p:cNvPr>
          <p:cNvSpPr txBox="1"/>
          <p:nvPr/>
        </p:nvSpPr>
        <p:spPr>
          <a:xfrm>
            <a:off x="400705" y="1472071"/>
            <a:ext cx="9841582" cy="168349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600"/>
            </a:pPr>
            <a:r>
              <a:rPr lang="fr-FR" sz="5400" b="1" i="0" u="none" strike="noStrike" kern="1200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Polo lit un livre de 110 pages.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600"/>
            </a:pPr>
            <a:r>
              <a:rPr lang="fr-FR" sz="5400" b="1" dirty="0">
                <a:latin typeface="Liberation Sans" pitchFamily="18"/>
                <a:ea typeface="DejaVu Sans" pitchFamily="2"/>
                <a:cs typeface="DejaVu Sans" pitchFamily="2"/>
              </a:rPr>
              <a:t>Chaque jour il en lit 10 %.</a:t>
            </a:r>
            <a:endParaRPr lang="fr-FR" sz="5400" b="1" i="0" u="none" strike="noStrike" kern="1200" dirty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E422C-0B8A-DC92-DD7C-E71B0730E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563E83B-6855-3734-464D-E6E343EA5DDC}"/>
              </a:ext>
            </a:extLst>
          </p:cNvPr>
          <p:cNvSpPr txBox="1"/>
          <p:nvPr/>
        </p:nvSpPr>
        <p:spPr>
          <a:xfrm>
            <a:off x="169560" y="181440"/>
            <a:ext cx="3632759" cy="77148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4800" b="1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Correction 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F33FD1D-3679-3DE0-00E3-AB0528E1FEE5}"/>
                  </a:ext>
                </a:extLst>
              </p:cNvPr>
              <p:cNvSpPr txBox="1"/>
              <p:nvPr/>
            </p:nvSpPr>
            <p:spPr>
              <a:xfrm>
                <a:off x="1090670" y="971627"/>
                <a:ext cx="6654188" cy="174862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:r>
                  <a:rPr lang="fr-FR" sz="7200" b="0" dirty="0"/>
                  <a:t>10 % </a:t>
                </a:r>
                <a:r>
                  <a:rPr lang="fr-FR" sz="8000" b="0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8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8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fr-FR" sz="80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fr-FR" sz="80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fr-FR" sz="8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8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8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fr-FR" sz="8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fr-FR" sz="8000" dirty="0"/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F33FD1D-3679-3DE0-00E3-AB0528E1FE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670" y="971627"/>
                <a:ext cx="6654188" cy="1748620"/>
              </a:xfrm>
              <a:prstGeom prst="rect">
                <a:avLst/>
              </a:prstGeom>
              <a:blipFill>
                <a:blip r:embed="rId3"/>
                <a:stretch>
                  <a:fillRect l="-8341" t="-2439" b="-1986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Ellipse 5">
            <a:extLst>
              <a:ext uri="{FF2B5EF4-FFF2-40B4-BE49-F238E27FC236}">
                <a16:creationId xmlns:a16="http://schemas.microsoft.com/office/drawing/2014/main" id="{2CF863EC-80C9-414C-6E05-ABB627CC45C7}"/>
              </a:ext>
            </a:extLst>
          </p:cNvPr>
          <p:cNvSpPr/>
          <p:nvPr/>
        </p:nvSpPr>
        <p:spPr>
          <a:xfrm>
            <a:off x="4781116" y="223466"/>
            <a:ext cx="1190083" cy="46270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 ÷ 10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01996B88-70A1-ED03-82CA-343E7E3703B4}"/>
              </a:ext>
            </a:extLst>
          </p:cNvPr>
          <p:cNvCxnSpPr>
            <a:cxnSpLocks/>
            <a:endCxn id="6" idx="2"/>
          </p:cNvCxnSpPr>
          <p:nvPr/>
        </p:nvCxnSpPr>
        <p:spPr>
          <a:xfrm flipV="1">
            <a:off x="4252306" y="454821"/>
            <a:ext cx="528810" cy="561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566F63C2-D682-5C02-2954-C1690A65B5F6}"/>
              </a:ext>
            </a:extLst>
          </p:cNvPr>
          <p:cNvCxnSpPr>
            <a:cxnSpLocks/>
          </p:cNvCxnSpPr>
          <p:nvPr/>
        </p:nvCxnSpPr>
        <p:spPr>
          <a:xfrm>
            <a:off x="5971199" y="508918"/>
            <a:ext cx="927253" cy="506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7BE80024-5D4E-4C6B-51E3-2B99E0CA6BD4}"/>
              </a:ext>
            </a:extLst>
          </p:cNvPr>
          <p:cNvCxnSpPr/>
          <p:nvPr/>
        </p:nvCxnSpPr>
        <p:spPr>
          <a:xfrm flipV="1">
            <a:off x="6098978" y="2864595"/>
            <a:ext cx="671693" cy="561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17C87714-0968-832D-300A-72B753F7A2E1}"/>
              </a:ext>
            </a:extLst>
          </p:cNvPr>
          <p:cNvCxnSpPr>
            <a:cxnSpLocks/>
          </p:cNvCxnSpPr>
          <p:nvPr/>
        </p:nvCxnSpPr>
        <p:spPr>
          <a:xfrm>
            <a:off x="4353762" y="2814067"/>
            <a:ext cx="671693" cy="6620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e 9">
            <a:extLst>
              <a:ext uri="{FF2B5EF4-FFF2-40B4-BE49-F238E27FC236}">
                <a16:creationId xmlns:a16="http://schemas.microsoft.com/office/drawing/2014/main" id="{3C034CA9-9087-7021-DAE2-05ED790ACFC3}"/>
              </a:ext>
            </a:extLst>
          </p:cNvPr>
          <p:cNvSpPr/>
          <p:nvPr/>
        </p:nvSpPr>
        <p:spPr>
          <a:xfrm>
            <a:off x="5036676" y="3265764"/>
            <a:ext cx="1190083" cy="46270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 ÷ 10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948CE1A-7343-B393-2DE6-145325570E68}"/>
              </a:ext>
            </a:extLst>
          </p:cNvPr>
          <p:cNvSpPr txBox="1"/>
          <p:nvPr/>
        </p:nvSpPr>
        <p:spPr>
          <a:xfrm>
            <a:off x="111902" y="4004148"/>
            <a:ext cx="9964651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/>
              <a:t>Prendre 10 % d’une quantité revient à prendre </a:t>
            </a:r>
          </a:p>
          <a:p>
            <a:r>
              <a:rPr lang="fr-FR" sz="4000" dirty="0"/>
              <a:t>le dixième de la quantité. Donc 10 % de </a:t>
            </a:r>
          </a:p>
          <a:p>
            <a:r>
              <a:rPr lang="fr-FR" sz="4000" dirty="0"/>
              <a:t>110 pages est égal à 11 pages.</a:t>
            </a:r>
          </a:p>
          <a:p>
            <a:endParaRPr lang="fr-FR" sz="4000" dirty="0"/>
          </a:p>
          <a:p>
            <a:r>
              <a:rPr lang="fr-FR" sz="4000" dirty="0"/>
              <a:t>En 7 jours, il lit donc 7 × 11 = </a:t>
            </a:r>
            <a:r>
              <a:rPr lang="fr-FR" sz="4000" b="1" dirty="0">
                <a:solidFill>
                  <a:srgbClr val="FF0000"/>
                </a:solidFill>
              </a:rPr>
              <a:t>77 pages</a:t>
            </a:r>
            <a:r>
              <a:rPr lang="fr-FR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164441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197</Words>
  <Application>Microsoft Office PowerPoint</Application>
  <PresentationFormat>Personnalisé</PresentationFormat>
  <Paragraphs>53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Cambria Math</vt:lpstr>
      <vt:lpstr>Liberation Sans</vt:lpstr>
      <vt:lpstr>Liberation Serif</vt:lpstr>
      <vt:lpstr>Times New Roman</vt:lpstr>
      <vt:lpstr>Default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Malbos</dc:creator>
  <cp:lastModifiedBy>Emmanuel MALBOS</cp:lastModifiedBy>
  <cp:revision>17</cp:revision>
  <dcterms:created xsi:type="dcterms:W3CDTF">2012-05-21T20:39:00Z</dcterms:created>
  <dcterms:modified xsi:type="dcterms:W3CDTF">2024-02-20T06:34:33Z</dcterms:modified>
</cp:coreProperties>
</file>