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71" r:id="rId3"/>
    <p:sldId id="267" r:id="rId4"/>
    <p:sldId id="268" r:id="rId5"/>
    <p:sldId id="258" r:id="rId6"/>
    <p:sldId id="259" r:id="rId7"/>
    <p:sldId id="262" r:id="rId8"/>
    <p:sldId id="263" r:id="rId9"/>
    <p:sldId id="256" r:id="rId10"/>
    <p:sldId id="25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744314-807C-8158-CFED-B0F7F9EC92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E0EA5-F810-289E-1B41-60702F31BAB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9D29E4-3572-11A7-B983-CBE4DBE9C6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0D5616-52C8-561A-BC70-67E1B534AB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A86CB2-4D8F-43B8-AA10-80CA2612DD13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8A5866-1030-DE45-9298-5E44BAD06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F8E49C-49F0-333D-3FCB-A31933088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C27822B-091C-6F3F-E4DE-0B7FB5518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62" y="1250950"/>
            <a:ext cx="96393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2212E5-8986-B53B-461C-0E57AF8E9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832" y="366846"/>
            <a:ext cx="4124325" cy="27717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87315D-7E82-54A5-8FC4-4D25D0A41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62" y="4031775"/>
            <a:ext cx="9334500" cy="2409825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50160E-8468-AB77-532D-295B0D25B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2" y="1293812"/>
            <a:ext cx="9791700" cy="4972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17F8F87-06E8-FF6F-3B1F-87DD771A7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764" y="357092"/>
            <a:ext cx="4848225" cy="32099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C9FC1D-C28F-28A3-891C-C073AB575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60" y="3567017"/>
            <a:ext cx="9648825" cy="322897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77C49C32-20B6-BE7B-7BC3-788D4DCE771F}"/>
              </a:ext>
            </a:extLst>
          </p:cNvPr>
          <p:cNvSpPr txBox="1">
            <a:spLocks/>
          </p:cNvSpPr>
          <p:nvPr/>
        </p:nvSpPr>
        <p:spPr>
          <a:xfrm>
            <a:off x="420550" y="368306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96378" y="4736697"/>
            <a:ext cx="9487867" cy="1064406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3307" b="1" dirty="0"/>
              <a:t>Quel sera le message obtenu si le nombre choisi est 0,5 ?</a:t>
            </a:r>
            <a:endParaRPr lang="fr-FR" sz="3307" b="1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7F64FA-2E5F-1933-1AD7-A58295A99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503" y="1027437"/>
            <a:ext cx="6221136" cy="313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965241C-8F21-613C-A487-4A77B6A2CC7E}"/>
                  </a:ext>
                </a:extLst>
              </p:cNvPr>
              <p:cNvSpPr txBox="1"/>
              <p:nvPr/>
            </p:nvSpPr>
            <p:spPr>
              <a:xfrm>
                <a:off x="1634302" y="4209495"/>
                <a:ext cx="6417719" cy="3451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5457" dirty="0">
                    <a:ea typeface="Cambria Math" panose="02040503050406030204" pitchFamily="18" charset="0"/>
                  </a:rPr>
                  <a:t>10 - 2</a:t>
                </a:r>
                <a14:m>
                  <m:oMath xmlns:m="http://schemas.openxmlformats.org/officeDocument/2006/math">
                    <m:r>
                      <a:rPr lang="fr-FR" sz="5457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5457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0,5</m:t>
                    </m:r>
                    <m:r>
                      <a:rPr lang="fr-FR" sz="5457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=10 −1</m:t>
                    </m:r>
                  </m:oMath>
                </a14:m>
                <a:endParaRPr lang="fr-FR" sz="5457" dirty="0">
                  <a:ea typeface="Cambria Math" panose="02040503050406030204" pitchFamily="18" charset="0"/>
                </a:endParaRPr>
              </a:p>
              <a:p>
                <a:r>
                  <a:rPr lang="fr-FR" sz="5457" dirty="0">
                    <a:ea typeface="Cambria Math" panose="02040503050406030204" pitchFamily="18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fr-FR" sz="5457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fr-FR" sz="5457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5457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</m:oMath>
                </a14:m>
                <a:endParaRPr lang="fr-FR" sz="5457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fr-FR" sz="5457" dirty="0">
                  <a:ea typeface="Cambria Math" panose="02040503050406030204" pitchFamily="18" charset="0"/>
                </a:endParaRPr>
              </a:p>
              <a:p>
                <a:r>
                  <a:rPr lang="fr-FR" sz="5457" dirty="0"/>
                  <a:t>              </a:t>
                </a: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965241C-8F21-613C-A487-4A77B6A2C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302" y="4209495"/>
                <a:ext cx="6417719" cy="3451458"/>
              </a:xfrm>
              <a:prstGeom prst="rect">
                <a:avLst/>
              </a:prstGeom>
              <a:blipFill>
                <a:blip r:embed="rId2"/>
                <a:stretch>
                  <a:fillRect l="-5128" t="-4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B1AFA168-5F2E-5A3F-BBCE-DB8B34593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70" y="1278301"/>
            <a:ext cx="4821460" cy="24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53C6A2-BFF2-F216-F17A-B3601A830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76" y="1206499"/>
            <a:ext cx="9394438" cy="40687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2495F2-7F86-764D-72D5-54F7BBF85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41" y="1809997"/>
            <a:ext cx="8957208" cy="498740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2A35844-2A8C-856F-5BC4-5D238F49AE98}"/>
              </a:ext>
            </a:extLst>
          </p:cNvPr>
          <p:cNvSpPr txBox="1">
            <a:spLocks/>
          </p:cNvSpPr>
          <p:nvPr/>
        </p:nvSpPr>
        <p:spPr>
          <a:xfrm>
            <a:off x="479051" y="451692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F4E133-E7F9-39DC-631B-DB0659B14F60}"/>
              </a:ext>
            </a:extLst>
          </p:cNvPr>
          <p:cNvSpPr txBox="1"/>
          <p:nvPr/>
        </p:nvSpPr>
        <p:spPr>
          <a:xfrm>
            <a:off x="157109" y="2020855"/>
            <a:ext cx="9148084" cy="1466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65" b="1" dirty="0"/>
              <a:t>Polo place 2 000 € sur un compte bancaire à un taux d’intérêt de 2 %.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0D97AB-1317-4878-35E9-46966CD16DC6}"/>
              </a:ext>
            </a:extLst>
          </p:cNvPr>
          <p:cNvSpPr txBox="1"/>
          <p:nvPr/>
        </p:nvSpPr>
        <p:spPr>
          <a:xfrm>
            <a:off x="398793" y="3935617"/>
            <a:ext cx="9479665" cy="1619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961" b="1" dirty="0">
                <a:solidFill>
                  <a:srgbClr val="FF0000"/>
                </a:solidFill>
              </a:rPr>
              <a:t>  S’il ne touche pas à cet argent, combien aura-t-il au bout d’un an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3" y="705080"/>
            <a:ext cx="3619224" cy="790753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/>
              <p:nvPr/>
            </p:nvSpPr>
            <p:spPr>
              <a:xfrm>
                <a:off x="578203" y="2363405"/>
                <a:ext cx="8638773" cy="4673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 b="1" i="1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800" b="1" i="1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𝟐𝟎𝟎𝟎</m:t>
                    </m:r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sz="48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 b="1" i="1" dirty="0">
                            <a:latin typeface="Cambria Math" panose="02040503050406030204" pitchFamily="18" charset="0"/>
                          </a:rPr>
                          <m:t>𝟒𝟎𝟎𝟎</m:t>
                        </m:r>
                      </m:num>
                      <m:den>
                        <m:r>
                          <a:rPr lang="fr-FR" sz="4800" b="1" i="1" dirty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8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4800" b="1" i="1" dirty="0">
                        <a:latin typeface="Cambria Math" panose="02040503050406030204" pitchFamily="18" charset="0"/>
                      </a:rPr>
                      <m:t>𝟒𝟎</m:t>
                    </m:r>
                  </m:oMath>
                </a14:m>
                <a:endParaRPr lang="fr-FR" sz="4800" b="1" dirty="0"/>
              </a:p>
              <a:p>
                <a:pPr algn="ctr"/>
                <a:endParaRPr lang="fr-FR" sz="4800" b="1" dirty="0"/>
              </a:p>
              <a:p>
                <a:pPr algn="ctr"/>
                <a:r>
                  <a:rPr lang="fr-FR" sz="4800" b="1" dirty="0"/>
                  <a:t>2 % de 2 000 € est égal à 40 €.</a:t>
                </a:r>
              </a:p>
              <a:p>
                <a:pPr algn="ctr"/>
                <a:endParaRPr lang="fr-FR" sz="4800" b="1" dirty="0"/>
              </a:p>
              <a:p>
                <a:pPr algn="ctr"/>
                <a:r>
                  <a:rPr lang="fr-FR" sz="4800" b="1" dirty="0"/>
                  <a:t>Au bout d’un an, il aura </a:t>
                </a:r>
                <a:r>
                  <a:rPr lang="fr-FR" sz="4800" b="1" dirty="0">
                    <a:solidFill>
                      <a:srgbClr val="FF0000"/>
                    </a:solidFill>
                  </a:rPr>
                  <a:t>2 040 €</a:t>
                </a:r>
                <a:r>
                  <a:rPr lang="fr-FR" sz="4800" b="1" dirty="0"/>
                  <a:t>.</a:t>
                </a:r>
              </a:p>
              <a:p>
                <a:pPr algn="ctr"/>
                <a:endParaRPr lang="fr-FR" sz="3638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03" y="2363405"/>
                <a:ext cx="8638773" cy="4673715"/>
              </a:xfrm>
              <a:prstGeom prst="rect">
                <a:avLst/>
              </a:prstGeom>
              <a:blipFill>
                <a:blip r:embed="rId2"/>
                <a:stretch>
                  <a:fillRect l="-917" r="-8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5848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95</Words>
  <Application>Microsoft Office PowerPoint</Application>
  <PresentationFormat>Personnalisé</PresentationFormat>
  <Paragraphs>24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Liberation Sans</vt:lpstr>
      <vt:lpstr>Liberation Serif</vt:lpstr>
      <vt:lpstr>Default</vt:lpstr>
      <vt:lpstr>Présentation PowerPoint</vt:lpstr>
      <vt:lpstr>Présentation PowerPoint</vt:lpstr>
      <vt:lpstr>Présentation PowerPoint</vt:lpstr>
      <vt:lpstr>Présentation PowerPoint</vt:lpstr>
      <vt:lpstr>Quel sera le message obtenu si le nombre choisi est 0,5 ?</vt:lpstr>
      <vt:lpstr>Correction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20</cp:revision>
  <dcterms:created xsi:type="dcterms:W3CDTF">2012-05-21T20:39:00Z</dcterms:created>
  <dcterms:modified xsi:type="dcterms:W3CDTF">2024-03-12T15:15:10Z</dcterms:modified>
</cp:coreProperties>
</file>