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0" r:id="rId2"/>
    <p:sldId id="271" r:id="rId3"/>
    <p:sldId id="272" r:id="rId4"/>
    <p:sldId id="273" r:id="rId5"/>
    <p:sldId id="258" r:id="rId6"/>
    <p:sldId id="259" r:id="rId7"/>
    <p:sldId id="262" r:id="rId8"/>
    <p:sldId id="263" r:id="rId9"/>
    <p:sldId id="256" r:id="rId10"/>
    <p:sldId id="257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6BFF5E5-7C38-FAA9-210A-A502F126ED3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0909DA-CCCD-522F-2B8A-06171C4153EC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85BEA3-0E53-A5F0-0767-7C74B9187992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BACE66-EF80-0176-DB6A-4B1CA496CDD0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EBFC9476-0A5B-45CB-A44E-52E86E729301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06122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BB5D84-40BD-C62F-BD0C-FA87D01254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A512D0-2062-FD9C-DAA7-6F0AD1A6C7A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>
            <a:extLst>
              <a:ext uri="{FF2B5EF4-FFF2-40B4-BE49-F238E27FC236}">
                <a16:creationId xmlns:a16="http://schemas.microsoft.com/office/drawing/2014/main" id="{9FB0D260-531D-6A57-6CCB-7737E5187E9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2CABBE-FDE5-82ED-41FB-61E18230589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6DBE63-8F7E-FC2C-4A20-A65B359E9DE1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37E6BC-6CD8-806D-EF09-C6A6B7CF9F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E72FD558-F90B-4E0E-879C-BFB7FB7B6C1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10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0" rtl="0" hangingPunct="0">
      <a:tabLst/>
      <a:defRPr lang="fr-FR" sz="2000" b="0" i="0" u="none" strike="noStrike" kern="1200">
        <a:ln>
          <a:noFill/>
        </a:ln>
        <a:latin typeface="Liberation Sans" pitchFamily="18"/>
        <a:ea typeface="DejaVu Sans" pitchFamily="2"/>
        <a:cs typeface="DejaVu San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43C7-F0C0-AA40-19C6-1C96AFCB0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7F34F-3B25-B191-DECC-88E8A37B90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4F4153-E5C3-3516-CEF1-56743AA860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0D2BDE-4234-7B38-70A8-CE85FEEB42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144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05E66-567E-AD5B-5EE6-3B3323FF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8E161B-036C-EF03-FEF0-77889390B80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9F0946-D3F4-6AA4-32D1-4CFDFE9803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74B0AF-6984-1833-7A8E-474940AA17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295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43C7-F0C0-AA40-19C6-1C96AFCB0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7F34F-3B25-B191-DECC-88E8A37B90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6651908-E937-4258-ACDC-6401DF25F913}" type="slidenum">
              <a:t>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4F4153-E5C3-3516-CEF1-56743AA860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0D2BDE-4234-7B38-70A8-CE85FEEB42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989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05E66-567E-AD5B-5EE6-3B3323FF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8E161B-036C-EF03-FEF0-77889390B80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E877422-DF0B-4300-B9BD-D7DD80C92919}" type="slidenum">
              <a:t>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9F0946-D3F4-6AA4-32D1-4CFDFE9803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74B0AF-6984-1833-7A8E-474940AA17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161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AD645C-C0F2-B2BA-0BF8-F4274AE2B72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5C9D900-618C-4554-833F-5538DC6AA0CE}" type="slidenum">
              <a:t>7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ABC80FA-7431-2C49-DBC0-ECECF4868C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332DBB4-5DEA-85FA-C1BD-5B7615F97B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1F0E3-3B82-59FF-0F3D-E5719DF76C0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ADF4B76-456D-4528-9559-37B1FF698013}" type="slidenum">
              <a:t>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E72021-A67E-2B38-173B-38C97080760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3CD289-203C-0344-6386-D7D12E39B8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84A5DC-D657-6718-003A-24E21CF57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D2D168-4817-7CD3-D36A-E0182F8CF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3951B-4961-C2B6-39B5-E38601C1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F9EEA0-5326-613B-16B7-D7DBDA2BA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630BAD-F811-FEEA-9456-1AD4E8FB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B605F2-008F-4E08-8868-3C917D6C36A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95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07173-9B55-ABA5-C15A-4960524A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2B18E6-5839-9E1C-8782-1525C48E3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F1F5D9-A97F-3749-A47A-695980BB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63F873-8C11-6D35-5D2E-C18BFBF5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C98CF0-CC5D-4F96-4DE3-32331C82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EE843C-4B8D-4137-93CD-E10C6FC14F1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91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905234-A4AE-5944-7B3C-4808E643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45ABC8-6BA1-C37C-EA75-906B2E56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1F0A2D-E110-0C53-6E3B-AB071D78D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99237-1318-32CB-5191-3D0E6A66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9F3DD7-BA4C-23AE-F61D-3E50046F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030891-09F1-42E1-9ABE-2DC6B5956AF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04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92BBC-1AF0-8226-D528-324F644B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FA889D-AB4A-5C1E-D5EB-EE0BDB075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48944E-AB23-C86B-D200-EE3FEE985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884C0-A0E9-4D89-A4C3-C75BB5C43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B1685C-8C3C-A58D-6D33-56001C47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318988-8311-E641-9144-6E88741C6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E56A14-B04A-47FF-BDF3-ED6BC8C224E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14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9975F-E893-3185-B7D2-6E7B6ACD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ADD58F-178E-D016-F202-37CC61C78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D966D9-2736-BB42-673F-788F0A50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384332A-0AB2-D03A-FC23-3187D161CC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74093E-9302-04F4-1BE4-FDF39F222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BCC1BA4-B0DC-BECB-877F-DFA92AE0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C5A891-A099-98AF-A923-8154C4C6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7EEF17-7E21-0568-E9F6-B2CCA0C54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E31B1C7-6F55-4DA1-AF08-4679D76217D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32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A6F64-FB7E-5453-C05C-C6ABBF02A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FC9A2E-BE14-2F03-A3D0-23940058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C39A72-D848-86B8-1B7A-5A9E29A9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3BDC20-3BA8-A632-CDC1-C0CE2D33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D0901F-9EDE-406E-B819-C6AEF6123FE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48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723A279-065E-0943-8C0E-EF07634F7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2EC2DD8-9110-6D25-2A00-9E32BFA1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5A78EC-5A62-AB9E-451A-ACBBDDA1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BCF64-EBA4-49AB-971E-21BEE3B35E6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6339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47B43F-F4CD-39EE-C952-6D572769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DD105B-6D7E-C05B-C132-95E6E4BA3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7ED3E3-17BF-DF23-6197-692BF223A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D2ED437-72F3-227B-3466-50827B5C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614AB4-179E-4AD5-B994-14BE1D1B4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E2C8F5-972A-72DE-4C30-F0FD89BA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E629DE-3542-4185-AC24-10A2CF5969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6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90D3CB-D2F0-818A-3F94-7144C5949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50F226D-0E3F-2760-73B0-AF3BFE8E1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22DD5C-A69B-A2EE-9143-175B75045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C2A244-FA0E-914F-73DE-A89BBD83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AF6033-B956-9186-68D1-CE49E1902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638DD4-9AF8-5A31-C1DB-5AB968A0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DBE3CF-FEC2-41E1-86AE-D6755B1773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199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0986C-2743-69EB-173C-64B91425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5643C1-3179-EC4B-2176-EC2056051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B6C9B2-4568-A898-AC85-A55938ED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F02E5C-3FCA-EEF6-8655-18F3F266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75296C-8DE1-3BE5-48B7-EAAEAD57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C299EE-49F1-42CF-B61E-D4A0B1A8590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29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B91361-5343-864D-4354-9BCB4EA8D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FE4FE4-1C36-421A-B2F1-20814FE91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EA7670-A76E-C2F7-3FFB-7A0C8B2C0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555B29-10EE-E24E-688A-7B14AD5A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67D2E8-1F25-2152-8762-43FF416C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E800872-89FB-49C0-8FC1-DF52D888661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62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7027CA-C62E-15A8-57A2-34A34A986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C21594-49FB-D40F-3DCA-1F944BFE29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805C18-A97B-0484-9CC9-82B8030CFB3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8787C2-4BAC-2BA4-2B71-7A915E37E7F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34C6FF-8FC2-BFA3-A56C-B7D3F1A32E7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DA5B8E91-3C71-485F-BBC0-F195A82D1B11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fr-FR" sz="3200" b="0" i="0" u="none" strike="noStrike" kern="1200">
          <a:ln>
            <a:noFill/>
          </a:ln>
          <a:latin typeface="Liberation Sans" pitchFamily="18"/>
          <a:ea typeface="DejaVu Sans" pitchFamily="2"/>
          <a:cs typeface="DejaVu Sans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AC243-DF0E-136D-AB31-48714CBF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B6057C-E6F0-FFD9-D610-0D4C1CF87409}"/>
              </a:ext>
            </a:extLst>
          </p:cNvPr>
          <p:cNvSpPr txBox="1"/>
          <p:nvPr/>
        </p:nvSpPr>
        <p:spPr>
          <a:xfrm>
            <a:off x="815248" y="550843"/>
            <a:ext cx="8675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/>
              <a:t>Voici un dessin codé à main levée.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53FB4EA-18E0-6B8F-8087-C7D7E011C8BE}"/>
              </a:ext>
            </a:extLst>
          </p:cNvPr>
          <p:cNvCxnSpPr/>
          <p:nvPr/>
        </p:nvCxnSpPr>
        <p:spPr>
          <a:xfrm flipV="1">
            <a:off x="2071171" y="2181340"/>
            <a:ext cx="2412694" cy="28754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B6EC16B-43FF-5F63-4474-0A953072A038}"/>
              </a:ext>
            </a:extLst>
          </p:cNvPr>
          <p:cNvCxnSpPr>
            <a:cxnSpLocks/>
          </p:cNvCxnSpPr>
          <p:nvPr/>
        </p:nvCxnSpPr>
        <p:spPr>
          <a:xfrm flipH="1" flipV="1">
            <a:off x="4483865" y="2181340"/>
            <a:ext cx="2346593" cy="28754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20C69D5-BB51-54BC-5227-8B8AE073B191}"/>
              </a:ext>
            </a:extLst>
          </p:cNvPr>
          <p:cNvCxnSpPr>
            <a:cxnSpLocks/>
          </p:cNvCxnSpPr>
          <p:nvPr/>
        </p:nvCxnSpPr>
        <p:spPr>
          <a:xfrm>
            <a:off x="2071171" y="5056742"/>
            <a:ext cx="475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0C592FCF-8AE2-52B4-9D0F-BC815D34236F}"/>
              </a:ext>
            </a:extLst>
          </p:cNvPr>
          <p:cNvSpPr txBox="1"/>
          <p:nvPr/>
        </p:nvSpPr>
        <p:spPr>
          <a:xfrm>
            <a:off x="4325007" y="181200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E111CD8-712B-AB59-75BC-532280B5F401}"/>
              </a:ext>
            </a:extLst>
          </p:cNvPr>
          <p:cNvSpPr txBox="1"/>
          <p:nvPr/>
        </p:nvSpPr>
        <p:spPr>
          <a:xfrm>
            <a:off x="6770752" y="495443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96718ED-CBDC-3CDC-FD4C-9283B6F95BE2}"/>
              </a:ext>
            </a:extLst>
          </p:cNvPr>
          <p:cNvSpPr txBox="1"/>
          <p:nvPr/>
        </p:nvSpPr>
        <p:spPr>
          <a:xfrm>
            <a:off x="1753455" y="487207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0F852E93-2BA1-2E97-7B06-C1A66F45FDF1}"/>
              </a:ext>
            </a:extLst>
          </p:cNvPr>
          <p:cNvSpPr/>
          <p:nvPr/>
        </p:nvSpPr>
        <p:spPr>
          <a:xfrm>
            <a:off x="2412694" y="4649118"/>
            <a:ext cx="165342" cy="418641"/>
          </a:xfrm>
          <a:custGeom>
            <a:avLst/>
            <a:gdLst>
              <a:gd name="connsiteX0" fmla="*/ 0 w 165342"/>
              <a:gd name="connsiteY0" fmla="*/ 0 h 418641"/>
              <a:gd name="connsiteX1" fmla="*/ 44067 w 165342"/>
              <a:gd name="connsiteY1" fmla="*/ 55084 h 418641"/>
              <a:gd name="connsiteX2" fmla="*/ 88135 w 165342"/>
              <a:gd name="connsiteY2" fmla="*/ 77118 h 418641"/>
              <a:gd name="connsiteX3" fmla="*/ 110169 w 165342"/>
              <a:gd name="connsiteY3" fmla="*/ 132202 h 418641"/>
              <a:gd name="connsiteX4" fmla="*/ 154236 w 165342"/>
              <a:gd name="connsiteY4" fmla="*/ 253388 h 418641"/>
              <a:gd name="connsiteX5" fmla="*/ 165253 w 165342"/>
              <a:gd name="connsiteY5" fmla="*/ 418641 h 418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342" h="418641">
                <a:moveTo>
                  <a:pt x="0" y="0"/>
                </a:moveTo>
                <a:cubicBezTo>
                  <a:pt x="14689" y="18361"/>
                  <a:pt x="26371" y="39600"/>
                  <a:pt x="44067" y="55084"/>
                </a:cubicBezTo>
                <a:cubicBezTo>
                  <a:pt x="56427" y="65899"/>
                  <a:pt x="77447" y="64649"/>
                  <a:pt x="88135" y="77118"/>
                </a:cubicBezTo>
                <a:cubicBezTo>
                  <a:pt x="101005" y="92133"/>
                  <a:pt x="103411" y="113617"/>
                  <a:pt x="110169" y="132202"/>
                </a:cubicBezTo>
                <a:cubicBezTo>
                  <a:pt x="166743" y="287783"/>
                  <a:pt x="99490" y="116526"/>
                  <a:pt x="154236" y="253388"/>
                </a:cubicBezTo>
                <a:cubicBezTo>
                  <a:pt x="167080" y="381827"/>
                  <a:pt x="165253" y="326651"/>
                  <a:pt x="165253" y="41864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93B4CEC-42CE-7A79-5D74-1287BEF5D9E3}"/>
              </a:ext>
            </a:extLst>
          </p:cNvPr>
          <p:cNvCxnSpPr/>
          <p:nvPr/>
        </p:nvCxnSpPr>
        <p:spPr>
          <a:xfrm flipV="1">
            <a:off x="2412694" y="4770304"/>
            <a:ext cx="275422" cy="1841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753C913A-7E28-1F68-FDC5-2823E5CEA20C}"/>
              </a:ext>
            </a:extLst>
          </p:cNvPr>
          <p:cNvSpPr txBox="1"/>
          <p:nvPr/>
        </p:nvSpPr>
        <p:spPr>
          <a:xfrm>
            <a:off x="2628788" y="4528710"/>
            <a:ext cx="771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50°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80FEACD8-7AA1-B7D5-0529-ADB1102B41DE}"/>
              </a:ext>
            </a:extLst>
          </p:cNvPr>
          <p:cNvCxnSpPr/>
          <p:nvPr/>
        </p:nvCxnSpPr>
        <p:spPr>
          <a:xfrm>
            <a:off x="3095740" y="3437263"/>
            <a:ext cx="304228" cy="342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0325E49-54DA-F480-9947-8D2788A48E28}"/>
              </a:ext>
            </a:extLst>
          </p:cNvPr>
          <p:cNvCxnSpPr/>
          <p:nvPr/>
        </p:nvCxnSpPr>
        <p:spPr>
          <a:xfrm flipV="1">
            <a:off x="5365214" y="3338111"/>
            <a:ext cx="291947" cy="2704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9AB3EE72-E244-875D-FD7B-FA74063254FB}"/>
              </a:ext>
            </a:extLst>
          </p:cNvPr>
          <p:cNvSpPr txBox="1"/>
          <p:nvPr/>
        </p:nvSpPr>
        <p:spPr>
          <a:xfrm>
            <a:off x="107482" y="6107002"/>
            <a:ext cx="9487982" cy="830997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4800" dirty="0"/>
              <a:t>Quelle est la mesure de l’angle         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DAB65E4-F947-1DE5-EBA7-C3F398A6969F}"/>
                  </a:ext>
                </a:extLst>
              </p:cNvPr>
              <p:cNvSpPr txBox="1"/>
              <p:nvPr/>
            </p:nvSpPr>
            <p:spPr>
              <a:xfrm>
                <a:off x="7706299" y="6093087"/>
                <a:ext cx="1495602" cy="8588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fr-FR" sz="5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5400" b="0" i="1" smtClean="0">
                              <a:latin typeface="Cambria Math" panose="02040503050406030204" pitchFamily="18" charset="0"/>
                            </a:rPr>
                            <m:t>𝐴𝐵𝐶</m:t>
                          </m:r>
                        </m:e>
                      </m:acc>
                    </m:oMath>
                  </m:oMathPara>
                </a14:m>
                <a:endParaRPr lang="fr-FR" sz="5400" dirty="0"/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DAB65E4-F947-1DE5-EBA7-C3F398A696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6299" y="6093087"/>
                <a:ext cx="1495602" cy="8588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401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3ED77-5260-9AE6-B30F-27154286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65CFF9-801E-9C5B-F584-995B6F03B873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C1063E-EDD6-DCC5-6057-D114E0C5DA86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28A47-3A85-7780-A38A-E2EC18AD47E8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8B11775B-6D74-8B7C-B102-143B20BD4AE2}"/>
              </a:ext>
            </a:extLst>
          </p:cNvPr>
          <p:cNvSpPr txBox="1">
            <a:spLocks/>
          </p:cNvSpPr>
          <p:nvPr/>
        </p:nvSpPr>
        <p:spPr>
          <a:xfrm>
            <a:off x="373062" y="385007"/>
            <a:ext cx="3619224" cy="7907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rtl="0" hangingPunct="0">
              <a:tabLst/>
              <a:defRPr lang="fr-FR" sz="4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</a:lstStyle>
          <a:p>
            <a:r>
              <a:rPr lang="fr-FR" b="1" u="sng">
                <a:solidFill>
                  <a:sysClr val="windowText" lastClr="000000"/>
                </a:solidFill>
              </a:rPr>
              <a:t>Correction</a:t>
            </a:r>
            <a:endParaRPr lang="fr-FR" b="1" u="sng" dirty="0">
              <a:solidFill>
                <a:sysClr val="windowText" lastClr="0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11CD1B-007F-1301-BA4C-27EC97E7F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822" y="367050"/>
            <a:ext cx="5543550" cy="36195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225CF69-C3EE-C02E-759C-052DBF926E96}"/>
              </a:ext>
            </a:extLst>
          </p:cNvPr>
          <p:cNvSpPr txBox="1"/>
          <p:nvPr/>
        </p:nvSpPr>
        <p:spPr>
          <a:xfrm>
            <a:off x="373062" y="4048503"/>
            <a:ext cx="957044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/>
              <a:t>Comme ABC est isocèle en A alors ses</a:t>
            </a:r>
          </a:p>
          <a:p>
            <a:r>
              <a:rPr lang="fr-FR" sz="4800" dirty="0"/>
              <a:t>angles à la base sont de la même </a:t>
            </a:r>
          </a:p>
          <a:p>
            <a:r>
              <a:rPr lang="fr-FR" sz="4800" dirty="0"/>
              <a:t>mesure donc :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F59797D-3099-24A5-C4FA-A1C1A8FA4847}"/>
                  </a:ext>
                </a:extLst>
              </p:cNvPr>
              <p:cNvSpPr txBox="1"/>
              <p:nvPr/>
            </p:nvSpPr>
            <p:spPr>
              <a:xfrm>
                <a:off x="4210102" y="5498002"/>
                <a:ext cx="2991203" cy="8588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fr-FR" sz="5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5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𝑨𝑩𝑪</m:t>
                        </m:r>
                      </m:e>
                    </m:acc>
                  </m:oMath>
                </a14:m>
                <a:r>
                  <a:rPr lang="fr-FR" sz="5400" b="1" dirty="0">
                    <a:solidFill>
                      <a:srgbClr val="FF0000"/>
                    </a:solidFill>
                  </a:rPr>
                  <a:t> = 50°</a:t>
                </a:r>
                <a:endParaRPr lang="fr-FR" sz="5400" b="1" dirty="0"/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F59797D-3099-24A5-C4FA-A1C1A8FA48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102" y="5498002"/>
                <a:ext cx="2991203" cy="858825"/>
              </a:xfrm>
              <a:prstGeom prst="rect">
                <a:avLst/>
              </a:prstGeom>
              <a:blipFill>
                <a:blip r:embed="rId4"/>
                <a:stretch>
                  <a:fillRect l="-408" t="-21277" r="-13061" b="-4822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7331879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AC243-DF0E-136D-AB31-48714CBF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B6057C-E6F0-FFD9-D610-0D4C1CF87409}"/>
              </a:ext>
            </a:extLst>
          </p:cNvPr>
          <p:cNvSpPr txBox="1"/>
          <p:nvPr/>
        </p:nvSpPr>
        <p:spPr>
          <a:xfrm>
            <a:off x="815248" y="550843"/>
            <a:ext cx="8675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/>
              <a:t>Voici un dessin codé à main levée.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53FB4EA-18E0-6B8F-8087-C7D7E011C8BE}"/>
              </a:ext>
            </a:extLst>
          </p:cNvPr>
          <p:cNvCxnSpPr/>
          <p:nvPr/>
        </p:nvCxnSpPr>
        <p:spPr>
          <a:xfrm flipV="1">
            <a:off x="2071171" y="2181340"/>
            <a:ext cx="2412694" cy="28754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B6EC16B-43FF-5F63-4474-0A953072A038}"/>
              </a:ext>
            </a:extLst>
          </p:cNvPr>
          <p:cNvCxnSpPr>
            <a:cxnSpLocks/>
          </p:cNvCxnSpPr>
          <p:nvPr/>
        </p:nvCxnSpPr>
        <p:spPr>
          <a:xfrm flipH="1" flipV="1">
            <a:off x="4483865" y="2181340"/>
            <a:ext cx="2346593" cy="28754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20C69D5-BB51-54BC-5227-8B8AE073B191}"/>
              </a:ext>
            </a:extLst>
          </p:cNvPr>
          <p:cNvCxnSpPr>
            <a:cxnSpLocks/>
          </p:cNvCxnSpPr>
          <p:nvPr/>
        </p:nvCxnSpPr>
        <p:spPr>
          <a:xfrm>
            <a:off x="2071171" y="5056742"/>
            <a:ext cx="4759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0C592FCF-8AE2-52B4-9D0F-BC815D34236F}"/>
              </a:ext>
            </a:extLst>
          </p:cNvPr>
          <p:cNvSpPr txBox="1"/>
          <p:nvPr/>
        </p:nvSpPr>
        <p:spPr>
          <a:xfrm>
            <a:off x="4325007" y="181200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E111CD8-712B-AB59-75BC-532280B5F401}"/>
              </a:ext>
            </a:extLst>
          </p:cNvPr>
          <p:cNvSpPr txBox="1"/>
          <p:nvPr/>
        </p:nvSpPr>
        <p:spPr>
          <a:xfrm>
            <a:off x="6770752" y="495443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96718ED-CBDC-3CDC-FD4C-9283B6F95BE2}"/>
              </a:ext>
            </a:extLst>
          </p:cNvPr>
          <p:cNvSpPr txBox="1"/>
          <p:nvPr/>
        </p:nvSpPr>
        <p:spPr>
          <a:xfrm>
            <a:off x="1753455" y="487207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0F852E93-2BA1-2E97-7B06-C1A66F45FDF1}"/>
              </a:ext>
            </a:extLst>
          </p:cNvPr>
          <p:cNvSpPr/>
          <p:nvPr/>
        </p:nvSpPr>
        <p:spPr>
          <a:xfrm>
            <a:off x="2412694" y="4649118"/>
            <a:ext cx="165342" cy="418641"/>
          </a:xfrm>
          <a:custGeom>
            <a:avLst/>
            <a:gdLst>
              <a:gd name="connsiteX0" fmla="*/ 0 w 165342"/>
              <a:gd name="connsiteY0" fmla="*/ 0 h 418641"/>
              <a:gd name="connsiteX1" fmla="*/ 44067 w 165342"/>
              <a:gd name="connsiteY1" fmla="*/ 55084 h 418641"/>
              <a:gd name="connsiteX2" fmla="*/ 88135 w 165342"/>
              <a:gd name="connsiteY2" fmla="*/ 77118 h 418641"/>
              <a:gd name="connsiteX3" fmla="*/ 110169 w 165342"/>
              <a:gd name="connsiteY3" fmla="*/ 132202 h 418641"/>
              <a:gd name="connsiteX4" fmla="*/ 154236 w 165342"/>
              <a:gd name="connsiteY4" fmla="*/ 253388 h 418641"/>
              <a:gd name="connsiteX5" fmla="*/ 165253 w 165342"/>
              <a:gd name="connsiteY5" fmla="*/ 418641 h 418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342" h="418641">
                <a:moveTo>
                  <a:pt x="0" y="0"/>
                </a:moveTo>
                <a:cubicBezTo>
                  <a:pt x="14689" y="18361"/>
                  <a:pt x="26371" y="39600"/>
                  <a:pt x="44067" y="55084"/>
                </a:cubicBezTo>
                <a:cubicBezTo>
                  <a:pt x="56427" y="65899"/>
                  <a:pt x="77447" y="64649"/>
                  <a:pt x="88135" y="77118"/>
                </a:cubicBezTo>
                <a:cubicBezTo>
                  <a:pt x="101005" y="92133"/>
                  <a:pt x="103411" y="113617"/>
                  <a:pt x="110169" y="132202"/>
                </a:cubicBezTo>
                <a:cubicBezTo>
                  <a:pt x="166743" y="287783"/>
                  <a:pt x="99490" y="116526"/>
                  <a:pt x="154236" y="253388"/>
                </a:cubicBezTo>
                <a:cubicBezTo>
                  <a:pt x="167080" y="381827"/>
                  <a:pt x="165253" y="326651"/>
                  <a:pt x="165253" y="41864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93B4CEC-42CE-7A79-5D74-1287BEF5D9E3}"/>
              </a:ext>
            </a:extLst>
          </p:cNvPr>
          <p:cNvCxnSpPr/>
          <p:nvPr/>
        </p:nvCxnSpPr>
        <p:spPr>
          <a:xfrm flipV="1">
            <a:off x="2412694" y="4770304"/>
            <a:ext cx="275422" cy="1841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753C913A-7E28-1F68-FDC5-2823E5CEA20C}"/>
              </a:ext>
            </a:extLst>
          </p:cNvPr>
          <p:cNvSpPr txBox="1"/>
          <p:nvPr/>
        </p:nvSpPr>
        <p:spPr>
          <a:xfrm>
            <a:off x="2628788" y="4528710"/>
            <a:ext cx="771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50°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80FEACD8-7AA1-B7D5-0529-ADB1102B41DE}"/>
              </a:ext>
            </a:extLst>
          </p:cNvPr>
          <p:cNvCxnSpPr/>
          <p:nvPr/>
        </p:nvCxnSpPr>
        <p:spPr>
          <a:xfrm>
            <a:off x="3095740" y="3437263"/>
            <a:ext cx="304228" cy="342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0325E49-54DA-F480-9947-8D2788A48E28}"/>
              </a:ext>
            </a:extLst>
          </p:cNvPr>
          <p:cNvCxnSpPr/>
          <p:nvPr/>
        </p:nvCxnSpPr>
        <p:spPr>
          <a:xfrm flipV="1">
            <a:off x="5365214" y="3338111"/>
            <a:ext cx="291947" cy="2704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9AB3EE72-E244-875D-FD7B-FA74063254FB}"/>
              </a:ext>
            </a:extLst>
          </p:cNvPr>
          <p:cNvSpPr txBox="1"/>
          <p:nvPr/>
        </p:nvSpPr>
        <p:spPr>
          <a:xfrm>
            <a:off x="107482" y="6107002"/>
            <a:ext cx="9487982" cy="830997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4800" dirty="0"/>
              <a:t>Quelle est la mesure de l’angle         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DAB65E4-F947-1DE5-EBA7-C3F398A6969F}"/>
                  </a:ext>
                </a:extLst>
              </p:cNvPr>
              <p:cNvSpPr txBox="1"/>
              <p:nvPr/>
            </p:nvSpPr>
            <p:spPr>
              <a:xfrm>
                <a:off x="7706299" y="6093087"/>
                <a:ext cx="1483740" cy="8588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fr-FR" sz="5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5400" b="0" i="1" smtClean="0">
                              <a:latin typeface="Cambria Math" panose="02040503050406030204" pitchFamily="18" charset="0"/>
                            </a:rPr>
                            <m:t>𝐶𝐴𝐵</m:t>
                          </m:r>
                        </m:e>
                      </m:acc>
                    </m:oMath>
                  </m:oMathPara>
                </a14:m>
                <a:endParaRPr lang="fr-FR" sz="5400" dirty="0"/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DAB65E4-F947-1DE5-EBA7-C3F398A696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6299" y="6093087"/>
                <a:ext cx="1483740" cy="8588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7444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3ED77-5260-9AE6-B30F-27154286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65CFF9-801E-9C5B-F584-995B6F03B873}"/>
              </a:ext>
            </a:extLst>
          </p:cNvPr>
          <p:cNvSpPr/>
          <p:nvPr/>
        </p:nvSpPr>
        <p:spPr>
          <a:xfrm>
            <a:off x="6120000" y="720000"/>
            <a:ext cx="2880000" cy="36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C1063E-EDD6-DCC5-6057-D114E0C5DA86}"/>
              </a:ext>
            </a:extLst>
          </p:cNvPr>
          <p:cNvSpPr/>
          <p:nvPr/>
        </p:nvSpPr>
        <p:spPr>
          <a:xfrm>
            <a:off x="5760000" y="1260000"/>
            <a:ext cx="3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28A47-3A85-7780-A38A-E2EC18AD47E8}"/>
              </a:ext>
            </a:extLst>
          </p:cNvPr>
          <p:cNvSpPr/>
          <p:nvPr/>
        </p:nvSpPr>
        <p:spPr>
          <a:xfrm>
            <a:off x="5976000" y="995760"/>
            <a:ext cx="2160000" cy="18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8B11775B-6D74-8B7C-B102-143B20BD4AE2}"/>
              </a:ext>
            </a:extLst>
          </p:cNvPr>
          <p:cNvSpPr txBox="1">
            <a:spLocks/>
          </p:cNvSpPr>
          <p:nvPr/>
        </p:nvSpPr>
        <p:spPr>
          <a:xfrm>
            <a:off x="373062" y="385007"/>
            <a:ext cx="3619224" cy="7907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rtl="0" hangingPunct="0">
              <a:tabLst/>
              <a:defRPr lang="fr-FR" sz="4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</a:lstStyle>
          <a:p>
            <a:r>
              <a:rPr lang="fr-FR" b="1" u="sng">
                <a:solidFill>
                  <a:sysClr val="windowText" lastClr="000000"/>
                </a:solidFill>
              </a:rPr>
              <a:t>Correction</a:t>
            </a:r>
            <a:endParaRPr lang="fr-FR" b="1" u="sng" dirty="0">
              <a:solidFill>
                <a:sysClr val="windowText" lastClr="0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11CD1B-007F-1301-BA4C-27EC97E7F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822" y="367050"/>
            <a:ext cx="5543550" cy="36195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225CF69-C3EE-C02E-759C-052DBF926E96}"/>
              </a:ext>
            </a:extLst>
          </p:cNvPr>
          <p:cNvSpPr txBox="1"/>
          <p:nvPr/>
        </p:nvSpPr>
        <p:spPr>
          <a:xfrm>
            <a:off x="373062" y="4048503"/>
            <a:ext cx="957044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/>
              <a:t>Comme ABC est isocèle en A alors ses</a:t>
            </a:r>
          </a:p>
          <a:p>
            <a:r>
              <a:rPr lang="fr-FR" sz="4800" dirty="0"/>
              <a:t>angles à la base sont de la même </a:t>
            </a:r>
          </a:p>
          <a:p>
            <a:r>
              <a:rPr lang="fr-FR" sz="4800" dirty="0"/>
              <a:t>mesure donc :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F59797D-3099-24A5-C4FA-A1C1A8FA4847}"/>
                  </a:ext>
                </a:extLst>
              </p:cNvPr>
              <p:cNvSpPr txBox="1"/>
              <p:nvPr/>
            </p:nvSpPr>
            <p:spPr>
              <a:xfrm>
                <a:off x="1633041" y="6333800"/>
                <a:ext cx="7021153" cy="8588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fr-FR" sz="5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𝐶𝐴𝐵</m:t>
                        </m:r>
                      </m:e>
                    </m:acc>
                  </m:oMath>
                </a14:m>
                <a:r>
                  <a:rPr lang="fr-FR" sz="5400" dirty="0">
                    <a:solidFill>
                      <a:schemeClr val="tx1"/>
                    </a:solidFill>
                  </a:rPr>
                  <a:t> = 180° - 2× 50 = </a:t>
                </a:r>
                <a:r>
                  <a:rPr lang="fr-FR" sz="5400" b="1" dirty="0">
                    <a:solidFill>
                      <a:srgbClr val="FF0000"/>
                    </a:solidFill>
                  </a:rPr>
                  <a:t>80°</a:t>
                </a:r>
                <a:endParaRPr lang="fr-FR" sz="5400" b="1" dirty="0"/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F59797D-3099-24A5-C4FA-A1C1A8FA48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3041" y="6333800"/>
                <a:ext cx="7021153" cy="858825"/>
              </a:xfrm>
              <a:prstGeom prst="rect">
                <a:avLst/>
              </a:prstGeom>
              <a:blipFill>
                <a:blip r:embed="rId4"/>
                <a:stretch>
                  <a:fillRect t="-20567" r="-3993" b="-489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8613014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C850AD-739D-FEC1-FEF8-01E293B3BFBD}"/>
              </a:ext>
            </a:extLst>
          </p:cNvPr>
          <p:cNvSpPr txBox="1"/>
          <p:nvPr/>
        </p:nvSpPr>
        <p:spPr>
          <a:xfrm>
            <a:off x="2155027" y="1253317"/>
            <a:ext cx="4902304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9600" b="1" dirty="0"/>
              <a:t>Calculer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8F9BC77-D243-FA06-CA5E-1F40007153E6}"/>
                  </a:ext>
                </a:extLst>
              </p:cNvPr>
              <p:cNvSpPr txBox="1"/>
              <p:nvPr/>
            </p:nvSpPr>
            <p:spPr>
              <a:xfrm>
                <a:off x="3822853" y="3244467"/>
                <a:ext cx="1931619" cy="20966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9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fr-FR" sz="96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9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9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fr-FR" sz="9600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8F9BC77-D243-FA06-CA5E-1F4000715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853" y="3244467"/>
                <a:ext cx="1931619" cy="2096600"/>
              </a:xfrm>
              <a:prstGeom prst="rect">
                <a:avLst/>
              </a:prstGeom>
              <a:blipFill>
                <a:blip r:embed="rId2"/>
                <a:stretch>
                  <a:fillRect l="-11356" t="-2326" r="-10410" b="-200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714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02" y="661013"/>
            <a:ext cx="3321769" cy="876650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0DC2D5-4B0A-F91E-8EF1-EB5868E95264}"/>
              </a:ext>
            </a:extLst>
          </p:cNvPr>
          <p:cNvSpPr txBox="1"/>
          <p:nvPr/>
        </p:nvSpPr>
        <p:spPr>
          <a:xfrm>
            <a:off x="3511529" y="3555100"/>
            <a:ext cx="562655" cy="22897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1488" dirty="0"/>
              <a:t> 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E3A17CE-98B9-9D0E-AD54-F0D667B1B893}"/>
                  </a:ext>
                </a:extLst>
              </p:cNvPr>
              <p:cNvSpPr txBox="1"/>
              <p:nvPr/>
            </p:nvSpPr>
            <p:spPr>
              <a:xfrm>
                <a:off x="759246" y="1572986"/>
                <a:ext cx="2393284" cy="15724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fr-FR" sz="72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fr-FR" sz="7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fr-FR" sz="7200" dirty="0"/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E3A17CE-98B9-9D0E-AD54-F0D667B1B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46" y="1572986"/>
                <a:ext cx="2393284" cy="1572418"/>
              </a:xfrm>
              <a:prstGeom prst="rect">
                <a:avLst/>
              </a:prstGeom>
              <a:blipFill>
                <a:blip r:embed="rId2"/>
                <a:stretch>
                  <a:fillRect l="-7143" t="-2713" b="-197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54DFBB3-BEAA-BBDB-6F32-6E1BC97092B8}"/>
                  </a:ext>
                </a:extLst>
              </p:cNvPr>
              <p:cNvSpPr txBox="1"/>
              <p:nvPr/>
            </p:nvSpPr>
            <p:spPr>
              <a:xfrm>
                <a:off x="3286051" y="1613902"/>
                <a:ext cx="2467022" cy="15724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fr-FR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×2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fr-FR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×2</m:t>
                        </m:r>
                      </m:den>
                    </m:f>
                  </m:oMath>
                </a14:m>
                <a:r>
                  <a:rPr lang="fr-FR" sz="72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fr-FR" sz="7200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54DFBB3-BEAA-BBDB-6F32-6E1BC9709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6051" y="1613902"/>
                <a:ext cx="2467022" cy="1572418"/>
              </a:xfrm>
              <a:prstGeom prst="rect">
                <a:avLst/>
              </a:prstGeom>
              <a:blipFill>
                <a:blip r:embed="rId3"/>
                <a:stretch>
                  <a:fillRect t="-3101" r="-5926" b="-1938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58F5A99-13E5-6427-31E3-D1D23CFFDE33}"/>
                  </a:ext>
                </a:extLst>
              </p:cNvPr>
              <p:cNvSpPr txBox="1"/>
              <p:nvPr/>
            </p:nvSpPr>
            <p:spPr>
              <a:xfrm>
                <a:off x="2494423" y="3176085"/>
                <a:ext cx="2596865" cy="15714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72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fr-FR" sz="72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7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fr-FR" sz="7200" dirty="0"/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58F5A99-13E5-6427-31E3-D1D23CFFD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423" y="3176085"/>
                <a:ext cx="2596865" cy="1571456"/>
              </a:xfrm>
              <a:prstGeom prst="rect">
                <a:avLst/>
              </a:prstGeom>
              <a:blipFill>
                <a:blip r:embed="rId4"/>
                <a:stretch>
                  <a:fillRect t="-2713" r="-5634" b="-197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666E71-F156-857F-663C-5F2710EB2CDA}"/>
                  </a:ext>
                </a:extLst>
              </p:cNvPr>
              <p:cNvSpPr txBox="1"/>
              <p:nvPr/>
            </p:nvSpPr>
            <p:spPr>
              <a:xfrm>
                <a:off x="2494423" y="4814507"/>
                <a:ext cx="1577868" cy="17534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6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6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fr-FR" sz="6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fr-FR" sz="6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666E71-F156-857F-663C-5F2710EB2C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423" y="4814507"/>
                <a:ext cx="1577868" cy="17534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7440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7192930-9EA6-2744-386F-B95BC45EBB05}"/>
              </a:ext>
            </a:extLst>
          </p:cNvPr>
          <p:cNvSpPr txBox="1"/>
          <p:nvPr/>
        </p:nvSpPr>
        <p:spPr>
          <a:xfrm>
            <a:off x="50805" y="2853368"/>
            <a:ext cx="9979014" cy="144655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8800" b="1" dirty="0"/>
              <a:t>Calculer 60 % de 20 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2A35844-2A8C-856F-5BC4-5D238F49AE98}"/>
              </a:ext>
            </a:extLst>
          </p:cNvPr>
          <p:cNvSpPr txBox="1">
            <a:spLocks/>
          </p:cNvSpPr>
          <p:nvPr/>
        </p:nvSpPr>
        <p:spPr>
          <a:xfrm>
            <a:off x="479051" y="451692"/>
            <a:ext cx="3619224" cy="7907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rtl="0" hangingPunct="0">
              <a:tabLst/>
              <a:defRPr lang="fr-FR" sz="4400" b="0" i="0" u="none" strike="noStrike" kern="120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defRPr>
            </a:lvl1pPr>
          </a:lstStyle>
          <a:p>
            <a:r>
              <a:rPr lang="fr-FR" b="1" u="sng">
                <a:solidFill>
                  <a:sysClr val="windowText" lastClr="000000"/>
                </a:solidFill>
              </a:rPr>
              <a:t>Correction</a:t>
            </a:r>
            <a:endParaRPr lang="fr-FR" b="1" u="sng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7112D75-B746-AAA2-31A2-5BF49E6059C9}"/>
                  </a:ext>
                </a:extLst>
              </p:cNvPr>
              <p:cNvSpPr txBox="1"/>
              <p:nvPr/>
            </p:nvSpPr>
            <p:spPr>
              <a:xfrm>
                <a:off x="479051" y="1872867"/>
                <a:ext cx="9058634" cy="614315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7200" dirty="0"/>
                  <a:t>60 % de 20 L est égal à 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5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400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fr-FR" sz="54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fr-FR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×20= </m:t>
                      </m:r>
                      <m:f>
                        <m:fPr>
                          <m:ctrlPr>
                            <a:rPr lang="fr-FR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60 ×20</m:t>
                          </m:r>
                        </m:num>
                        <m:den>
                          <m:r>
                            <a:rPr lang="fr-FR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fr-FR" sz="5400" b="0" dirty="0">
                  <a:ea typeface="Cambria Math" panose="02040503050406030204" pitchFamily="18" charset="0"/>
                </a:endParaRPr>
              </a:p>
              <a:p>
                <a:r>
                  <a:rPr lang="fr-FR" sz="5400" dirty="0"/>
                  <a:t>         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6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1 200</m:t>
                        </m:r>
                      </m:num>
                      <m:den>
                        <m:r>
                          <a:rPr lang="fr-FR" sz="66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fr-FR" sz="6600" dirty="0"/>
              </a:p>
              <a:p>
                <a:r>
                  <a:rPr lang="fr-FR" sz="5400" dirty="0"/>
                  <a:t>                            = </a:t>
                </a:r>
                <a:r>
                  <a:rPr lang="fr-FR" sz="5400" b="1" dirty="0">
                    <a:solidFill>
                      <a:srgbClr val="FF0000"/>
                    </a:solidFill>
                  </a:rPr>
                  <a:t>12 L</a:t>
                </a:r>
              </a:p>
              <a:p>
                <a:endParaRPr lang="fr-FR" sz="7200" dirty="0"/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7112D75-B746-AAA2-31A2-5BF49E6059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51" y="1872867"/>
                <a:ext cx="9058634" cy="6143157"/>
              </a:xfrm>
              <a:prstGeom prst="rect">
                <a:avLst/>
              </a:prstGeom>
              <a:blipFill>
                <a:blip r:embed="rId3"/>
                <a:stretch>
                  <a:fillRect l="-5114" t="-3869" r="-41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DF4E133-E7F9-39DC-631B-DB0659B14F60}"/>
              </a:ext>
            </a:extLst>
          </p:cNvPr>
          <p:cNvSpPr txBox="1"/>
          <p:nvPr/>
        </p:nvSpPr>
        <p:spPr>
          <a:xfrm>
            <a:off x="157109" y="2020855"/>
            <a:ext cx="9148084" cy="1466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65" b="1" dirty="0"/>
              <a:t>Polo place 3 000 € sur un compte bancaire à un taux d’intérêt de 2 %.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0D97AB-1317-4878-35E9-46966CD16DC6}"/>
              </a:ext>
            </a:extLst>
          </p:cNvPr>
          <p:cNvSpPr txBox="1"/>
          <p:nvPr/>
        </p:nvSpPr>
        <p:spPr>
          <a:xfrm>
            <a:off x="398793" y="3935617"/>
            <a:ext cx="9479665" cy="1619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961" b="1" dirty="0">
                <a:solidFill>
                  <a:srgbClr val="FF0000"/>
                </a:solidFill>
              </a:rPr>
              <a:t>  S’il ne touche pas à cet argent, combien aura-t-il au bout d’un an 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03" y="705080"/>
            <a:ext cx="3619224" cy="790753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B78E588-A641-B526-1866-DF7618B3566F}"/>
                  </a:ext>
                </a:extLst>
              </p:cNvPr>
              <p:cNvSpPr txBox="1"/>
              <p:nvPr/>
            </p:nvSpPr>
            <p:spPr>
              <a:xfrm>
                <a:off x="578203" y="2363405"/>
                <a:ext cx="8638773" cy="4673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800" b="1" i="1"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fr-FR" sz="4800" b="1" i="1"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  <m:r>
                      <a:rPr lang="fr-FR" sz="4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4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fr-FR" sz="4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𝟎𝟎𝟎</m:t>
                    </m:r>
                    <m:r>
                      <a:rPr lang="fr-FR" sz="4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fr-FR" sz="4800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8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800" b="1" i="1" dirty="0" smtClean="0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fr-FR" sz="4800" b="1" i="1" dirty="0">
                            <a:latin typeface="Cambria Math" panose="02040503050406030204" pitchFamily="18" charset="0"/>
                          </a:rPr>
                          <m:t>𝟎𝟎𝟎</m:t>
                        </m:r>
                      </m:num>
                      <m:den>
                        <m:r>
                          <a:rPr lang="fr-FR" sz="4800" b="1" i="1" dirty="0"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  <m:r>
                      <a:rPr lang="fr-FR" sz="48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4800" b="1" i="1" dirty="0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fr-FR" sz="4800" b="1" i="1" dirty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fr-FR" sz="4800" b="1" dirty="0"/>
              </a:p>
              <a:p>
                <a:pPr algn="ctr"/>
                <a:endParaRPr lang="fr-FR" sz="4800" b="1" dirty="0"/>
              </a:p>
              <a:p>
                <a:pPr algn="ctr"/>
                <a:r>
                  <a:rPr lang="fr-FR" sz="4800" b="1" dirty="0"/>
                  <a:t>2 % de 3 000 € est égal à 60 €.</a:t>
                </a:r>
              </a:p>
              <a:p>
                <a:pPr algn="ctr"/>
                <a:endParaRPr lang="fr-FR" sz="4800" b="1" dirty="0"/>
              </a:p>
              <a:p>
                <a:pPr algn="ctr"/>
                <a:r>
                  <a:rPr lang="fr-FR" sz="4800" b="1" dirty="0"/>
                  <a:t>Au bout d’un an, il aura </a:t>
                </a:r>
                <a:r>
                  <a:rPr lang="fr-FR" sz="4800" b="1" dirty="0">
                    <a:solidFill>
                      <a:srgbClr val="FF0000"/>
                    </a:solidFill>
                  </a:rPr>
                  <a:t>3 060 €</a:t>
                </a:r>
                <a:r>
                  <a:rPr lang="fr-FR" sz="4800" b="1" dirty="0"/>
                  <a:t>.</a:t>
                </a:r>
              </a:p>
              <a:p>
                <a:pPr algn="ctr"/>
                <a:endParaRPr lang="fr-FR" sz="3638" b="1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B78E588-A641-B526-1866-DF7618B35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203" y="2363405"/>
                <a:ext cx="8638773" cy="4673715"/>
              </a:xfrm>
              <a:prstGeom prst="rect">
                <a:avLst/>
              </a:prstGeom>
              <a:blipFill>
                <a:blip r:embed="rId2"/>
                <a:stretch>
                  <a:fillRect l="-917" r="-8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858485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214</Words>
  <Application>Microsoft Office PowerPoint</Application>
  <PresentationFormat>Personnalisé</PresentationFormat>
  <Paragraphs>52</Paragraphs>
  <Slides>10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Liberation Sans</vt:lpstr>
      <vt:lpstr>Liberation Serif</vt:lpstr>
      <vt:lpstr>Times New Roman</vt:lpstr>
      <vt:lpstr>Default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Correction</vt:lpstr>
      <vt:lpstr>Présentation PowerPoint</vt:lpstr>
      <vt:lpstr>Présentation PowerPoint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Malbos</dc:creator>
  <cp:lastModifiedBy>Emmanuel MALBOS</cp:lastModifiedBy>
  <cp:revision>22</cp:revision>
  <dcterms:created xsi:type="dcterms:W3CDTF">2012-05-21T20:39:00Z</dcterms:created>
  <dcterms:modified xsi:type="dcterms:W3CDTF">2024-03-14T11:13:35Z</dcterms:modified>
</cp:coreProperties>
</file>