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6" r:id="rId6"/>
    <p:sldId id="267" r:id="rId7"/>
    <p:sldId id="256" r:id="rId8"/>
    <p:sldId id="257" r:id="rId9"/>
    <p:sldId id="268" r:id="rId10"/>
    <p:sldId id="269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3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12/03/2024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5DB27F0-CFBA-6886-5F52-C9C27EE078EA}"/>
              </a:ext>
            </a:extLst>
          </p:cNvPr>
          <p:cNvSpPr txBox="1"/>
          <p:nvPr/>
        </p:nvSpPr>
        <p:spPr>
          <a:xfrm>
            <a:off x="2926829" y="907776"/>
            <a:ext cx="4902304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9600" b="1" dirty="0"/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B13C925-7001-BF74-A1D2-345836FD0D1E}"/>
                  </a:ext>
                </a:extLst>
              </p:cNvPr>
              <p:cNvSpPr txBox="1"/>
              <p:nvPr/>
            </p:nvSpPr>
            <p:spPr>
              <a:xfrm>
                <a:off x="2492416" y="3210525"/>
                <a:ext cx="5336717" cy="15696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9600" b="1" dirty="0"/>
                  <a:t> 12 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fr-FR" sz="9600" b="1" dirty="0"/>
                  <a:t> 0,25</a:t>
                </a: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B13C925-7001-BF74-A1D2-345836FD0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2416" y="3210525"/>
                <a:ext cx="5336717" cy="1569660"/>
              </a:xfrm>
              <a:prstGeom prst="rect">
                <a:avLst/>
              </a:prstGeom>
              <a:blipFill>
                <a:blip r:embed="rId2"/>
                <a:stretch>
                  <a:fillRect l="-6514" t="-20233" r="-11543" b="-435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DF5BDBC-E1B5-E4DF-13FE-E43A32D1D43D}"/>
                  </a:ext>
                </a:extLst>
              </p:cNvPr>
              <p:cNvSpPr txBox="1"/>
              <p:nvPr/>
            </p:nvSpPr>
            <p:spPr>
              <a:xfrm>
                <a:off x="1574638" y="1984626"/>
                <a:ext cx="7132082" cy="15696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9600" b="1" dirty="0"/>
                  <a:t> 12 </a:t>
                </a:r>
                <a14:m>
                  <m:oMath xmlns:m="http://schemas.openxmlformats.org/officeDocument/2006/math">
                    <m:r>
                      <a:rPr lang="fr-FR" sz="9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fr-FR" sz="9600" b="1" dirty="0"/>
                  <a:t> 0,25 = </a:t>
                </a:r>
                <a:r>
                  <a:rPr lang="fr-FR" sz="96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DF5BDBC-E1B5-E4DF-13FE-E43A32D1D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4638" y="1984626"/>
                <a:ext cx="7132082" cy="1569660"/>
              </a:xfrm>
              <a:prstGeom prst="rect">
                <a:avLst/>
              </a:prstGeom>
              <a:blipFill>
                <a:blip r:embed="rId2"/>
                <a:stretch>
                  <a:fillRect l="-4615" t="-20233" r="-8547" b="-435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C33E7934-D3A8-82DE-EBCF-B2040807477F}"/>
              </a:ext>
            </a:extLst>
          </p:cNvPr>
          <p:cNvSpPr/>
          <p:nvPr/>
        </p:nvSpPr>
        <p:spPr>
          <a:xfrm>
            <a:off x="4411227" y="4371033"/>
            <a:ext cx="7556360" cy="1682703"/>
          </a:xfrm>
          <a:prstGeom prst="wedgeEllipseCallout">
            <a:avLst>
              <a:gd name="adj1" fmla="val -31108"/>
              <a:gd name="adj2" fmla="val -11329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/>
              <a:t>Multiplier par 0,25 revient à diviser par 4.</a:t>
            </a:r>
          </a:p>
        </p:txBody>
      </p:sp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DCA9ADF-749C-F3B7-60C7-5154A1F6E3A2}"/>
              </a:ext>
            </a:extLst>
          </p:cNvPr>
          <p:cNvSpPr txBox="1"/>
          <p:nvPr/>
        </p:nvSpPr>
        <p:spPr>
          <a:xfrm>
            <a:off x="1385294" y="2459783"/>
            <a:ext cx="9838715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L/s = ……L/min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4018685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586B944-CD3F-97A3-63F8-C1BE0D6EF35C}"/>
                  </a:ext>
                </a:extLst>
              </p:cNvPr>
              <p:cNvSpPr txBox="1"/>
              <p:nvPr/>
            </p:nvSpPr>
            <p:spPr>
              <a:xfrm>
                <a:off x="699307" y="1766447"/>
                <a:ext cx="10715620" cy="132343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 L/s = 30 </a:t>
                </a:r>
                <a14:m>
                  <m:oMath xmlns:m="http://schemas.openxmlformats.org/officeDocument/2006/math">
                    <m:r>
                      <a:rPr lang="fr-FR" sz="8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𝟔𝟎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fr-FR" sz="8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L/min</a:t>
                </a:r>
                <a:endParaRPr lang="fr-FR" sz="8000" b="1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586B944-CD3F-97A3-63F8-C1BE0D6EF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7" y="1766447"/>
                <a:ext cx="10715620" cy="1323439"/>
              </a:xfrm>
              <a:prstGeom prst="rect">
                <a:avLst/>
              </a:prstGeom>
              <a:blipFill>
                <a:blip r:embed="rId2"/>
                <a:stretch>
                  <a:fillRect l="-2503" t="-21659" r="-2446" b="-400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7572C8CE-725A-E3D5-5B12-D6B886C717DA}"/>
              </a:ext>
            </a:extLst>
          </p:cNvPr>
          <p:cNvSpPr txBox="1"/>
          <p:nvPr/>
        </p:nvSpPr>
        <p:spPr>
          <a:xfrm>
            <a:off x="2101090" y="3429000"/>
            <a:ext cx="9838715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fr-FR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1 800</a:t>
            </a:r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L/min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3209396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1D2F825B-9011-3577-1055-47712E5D8DB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81472" y="273030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57A0F713-6CA3-021A-2C4C-954AEA80D579}"/>
                  </a:ext>
                </a:extLst>
              </p:cNvPr>
              <p:cNvSpPr txBox="1"/>
              <p:nvPr/>
            </p:nvSpPr>
            <p:spPr>
              <a:xfrm>
                <a:off x="1995923" y="3429000"/>
                <a:ext cx="8285038" cy="1189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9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9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9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9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fr-FR" sz="9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9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9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9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57A0F713-6CA3-021A-2C4C-954AEA80D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923" y="3429000"/>
                <a:ext cx="8285038" cy="1189013"/>
              </a:xfrm>
              <a:prstGeom prst="rect">
                <a:avLst/>
              </a:prstGeom>
              <a:blipFill>
                <a:blip r:embed="rId2"/>
                <a:stretch>
                  <a:fillRect t="-50769" b="-6615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99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08C8BDD-5ADF-9131-E123-875DAED5E845}"/>
                  </a:ext>
                </a:extLst>
              </p:cNvPr>
              <p:cNvSpPr txBox="1"/>
              <p:nvPr/>
            </p:nvSpPr>
            <p:spPr>
              <a:xfrm>
                <a:off x="927297" y="2015908"/>
                <a:ext cx="8285038" cy="1189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pPr algn="l"/>
                <a14:m>
                  <m:oMath xmlns:m="http://schemas.openxmlformats.org/officeDocument/2006/math">
                    <m:f>
                      <m:fPr>
                        <m:ctrlP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9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f>
                      <m:fPr>
                        <m:ctrlP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FR" sz="9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FR" sz="9600" b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08C8BDD-5ADF-9131-E123-875DAED5E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297" y="2015908"/>
                <a:ext cx="8285038" cy="1189013"/>
              </a:xfrm>
              <a:prstGeom prst="rect">
                <a:avLst/>
              </a:prstGeom>
              <a:blipFill>
                <a:blip r:embed="rId2"/>
                <a:stretch>
                  <a:fillRect t="-24615" b="-405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D99AB86-DBA0-764F-C7E5-779D0DB32D3B}"/>
                  </a:ext>
                </a:extLst>
              </p:cNvPr>
              <p:cNvSpPr txBox="1"/>
              <p:nvPr/>
            </p:nvSpPr>
            <p:spPr>
              <a:xfrm>
                <a:off x="4084155" y="4268413"/>
                <a:ext cx="8285038" cy="1189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fr-FR" sz="9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FR" sz="9600" b="1" dirty="0">
                    <a:solidFill>
                      <a:srgbClr val="FF0000"/>
                    </a:solidFill>
                  </a:rPr>
                  <a:t> </a:t>
                </a:r>
                <a:endParaRPr lang="fr-FR" sz="9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D99AB86-DBA0-764F-C7E5-779D0DB32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155" y="4268413"/>
                <a:ext cx="8285038" cy="1189013"/>
              </a:xfrm>
              <a:prstGeom prst="rect">
                <a:avLst/>
              </a:prstGeom>
              <a:blipFill>
                <a:blip r:embed="rId3"/>
                <a:stretch>
                  <a:fillRect t="-24615" b="-405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0816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DF4E133-E7F9-39DC-631B-DB0659B14F60}"/>
              </a:ext>
            </a:extLst>
          </p:cNvPr>
          <p:cNvSpPr txBox="1"/>
          <p:nvPr/>
        </p:nvSpPr>
        <p:spPr>
          <a:xfrm>
            <a:off x="190015" y="1301601"/>
            <a:ext cx="110641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/>
              <a:t>Polo place 2 000 € sur un compte bancaire à un taux d’intérêt de 2 %.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0D97AB-1317-4878-35E9-46966CD16DC6}"/>
              </a:ext>
            </a:extLst>
          </p:cNvPr>
          <p:cNvSpPr txBox="1"/>
          <p:nvPr/>
        </p:nvSpPr>
        <p:spPr>
          <a:xfrm>
            <a:off x="482320" y="3617407"/>
            <a:ext cx="114651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dirty="0">
                <a:solidFill>
                  <a:srgbClr val="FF0000"/>
                </a:solidFill>
              </a:rPr>
              <a:t>  S’il ne touche pas à cet argent, combien aura-t-il au bout d’un an 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B78E588-A641-B526-1866-DF7618B3566F}"/>
                  </a:ext>
                </a:extLst>
              </p:cNvPr>
              <p:cNvSpPr txBox="1"/>
              <p:nvPr/>
            </p:nvSpPr>
            <p:spPr>
              <a:xfrm>
                <a:off x="699307" y="1715897"/>
                <a:ext cx="10448154" cy="44559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4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fr-FR" sz="4400" b="1" i="1" smtClean="0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  <m:r>
                      <a:rPr lang="fr-FR" sz="4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𝟐𝟎𝟎𝟎</m:t>
                    </m:r>
                    <m:r>
                      <a:rPr lang="fr-FR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fr-FR" sz="44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4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1" i="1" dirty="0" smtClean="0">
                            <a:latin typeface="Cambria Math" panose="02040503050406030204" pitchFamily="18" charset="0"/>
                          </a:rPr>
                          <m:t>𝟒𝟎𝟎𝟎</m:t>
                        </m:r>
                      </m:num>
                      <m:den>
                        <m:r>
                          <a:rPr lang="fr-FR" sz="4400" b="1" i="1" dirty="0" smtClean="0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  <m:r>
                      <a:rPr lang="fr-FR" sz="44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4400" b="1" i="1" dirty="0" smtClean="0">
                        <a:latin typeface="Cambria Math" panose="02040503050406030204" pitchFamily="18" charset="0"/>
                      </a:rPr>
                      <m:t>𝟒𝟎</m:t>
                    </m:r>
                  </m:oMath>
                </a14:m>
                <a:endParaRPr lang="fr-FR" sz="4400" b="1" dirty="0"/>
              </a:p>
              <a:p>
                <a:pPr algn="ctr"/>
                <a:endParaRPr lang="fr-FR" sz="4400" b="1" dirty="0"/>
              </a:p>
              <a:p>
                <a:pPr algn="ctr"/>
                <a:r>
                  <a:rPr lang="fr-FR" sz="4400" b="1" dirty="0"/>
                  <a:t>2 % de 2 000 € est égal à 40 €.</a:t>
                </a:r>
              </a:p>
              <a:p>
                <a:pPr algn="ctr"/>
                <a:endParaRPr lang="fr-FR" sz="4400" b="1" dirty="0"/>
              </a:p>
              <a:p>
                <a:pPr algn="ctr"/>
                <a:r>
                  <a:rPr lang="fr-FR" sz="4400" b="1" dirty="0"/>
                  <a:t>Au bout d’un an, il aura </a:t>
                </a:r>
                <a:r>
                  <a:rPr lang="fr-FR" sz="4400" b="1" dirty="0">
                    <a:solidFill>
                      <a:srgbClr val="FF0000"/>
                    </a:solidFill>
                  </a:rPr>
                  <a:t>2 040 €</a:t>
                </a:r>
                <a:r>
                  <a:rPr lang="fr-FR" sz="4400" b="1" dirty="0"/>
                  <a:t>.</a:t>
                </a:r>
              </a:p>
              <a:p>
                <a:pPr algn="ctr"/>
                <a:endParaRPr lang="fr-FR" sz="44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B78E588-A641-B526-1866-DF7618B35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7" y="1715897"/>
                <a:ext cx="10448154" cy="44559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8584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1D2F825B-9011-3577-1055-47712E5D8DB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862343" y="1416818"/>
            <a:ext cx="6913941" cy="13830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Simplifier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57A0F713-6CA3-021A-2C4C-954AEA80D579}"/>
                  </a:ext>
                </a:extLst>
              </p:cNvPr>
              <p:cNvSpPr txBox="1"/>
              <p:nvPr/>
            </p:nvSpPr>
            <p:spPr>
              <a:xfrm>
                <a:off x="1995923" y="3429000"/>
                <a:ext cx="8285038" cy="1189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9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57A0F713-6CA3-021A-2C4C-954AEA80D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923" y="3429000"/>
                <a:ext cx="8285038" cy="1189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464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5AFC79E-5C22-E915-F3F8-897B188FFF3C}"/>
                  </a:ext>
                </a:extLst>
              </p:cNvPr>
              <p:cNvSpPr txBox="1"/>
              <p:nvPr/>
            </p:nvSpPr>
            <p:spPr>
              <a:xfrm>
                <a:off x="1865294" y="2464358"/>
                <a:ext cx="8285038" cy="11890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0" tIns="0" rIns="0" bIns="0" rtlCol="0" anchor="ctr" anchorCtr="0" compatLnSpc="1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fr-FR" sz="9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5AFC79E-5C22-E915-F3F8-897B188FFF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5294" y="2464358"/>
                <a:ext cx="8285038" cy="1189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2824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140</Words>
  <Application>Microsoft Office PowerPoint</Application>
  <PresentationFormat>Grand écran</PresentationFormat>
  <Paragraphs>26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Calculer</vt:lpstr>
      <vt:lpstr>Correction</vt:lpstr>
      <vt:lpstr>Présentation PowerPoint</vt:lpstr>
      <vt:lpstr>Correction</vt:lpstr>
      <vt:lpstr>Simplifier :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15</cp:revision>
  <dcterms:created xsi:type="dcterms:W3CDTF">2023-11-21T20:01:36Z</dcterms:created>
  <dcterms:modified xsi:type="dcterms:W3CDTF">2024-03-12T15:04:48Z</dcterms:modified>
</cp:coreProperties>
</file>