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6" r:id="rId6"/>
    <p:sldId id="267" r:id="rId7"/>
    <p:sldId id="256" r:id="rId8"/>
    <p:sldId id="257" r:id="rId9"/>
    <p:sldId id="268" r:id="rId10"/>
    <p:sldId id="269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3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BB2CA-81FA-6533-8D33-59F0D4DE347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E29169-59D2-59D9-9811-5E5C1801AB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EB1A8-E5A0-74B8-0D32-6FC9083128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9F3311-BC6E-456F-A2C3-A0AA04FB20F7}" type="datetime1">
              <a:rPr lang="fr-FR"/>
              <a:pPr lvl="0"/>
              <a:t>13/03/2024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FC852C-250B-BFE9-DCE1-D1860ECD7EB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247B28-473C-0484-9097-34B1E8EF72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0B37E6-8B9C-4F8D-A6AC-0FDEA81B940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70983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4F284A-2DDC-EAA2-92EF-569AE2F8936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72CAA5-1BED-9CD2-CF8A-084D9513E7E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59BD8C-CD53-CC8E-BFC8-2F3F2045B37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A2A2FB-B6C4-4E83-9A84-C1D76B809547}" type="datetime1">
              <a:rPr lang="fr-FR"/>
              <a:pPr lvl="0"/>
              <a:t>13/03/2024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E4974F-1794-75FA-AED5-5BA8EED86BC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A22AC5-022B-EFC2-7F0B-E14A66DAB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1ECA61-AA03-4AD5-82AC-0EC1C916952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493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4EF960-1793-E0D3-7275-C79A48C834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BCE0C4-E883-0D97-C2E2-F3C016328D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F15701-323B-6382-473B-0BE7D535DF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1698C1-F73C-47F9-9D8D-20F17AA2DB5D}" type="datetime1">
              <a:rPr lang="fr-FR"/>
              <a:pPr lvl="0"/>
              <a:t>13/03/2024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31E4B4-6AF7-B5E5-99A6-06AB8ECF4D0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5A0DB9-4839-E62B-7307-2BE640693F8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C4646A-3549-40EB-833A-0746B77559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884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CC90B-AA1E-2B91-17C5-8FA356A6EC6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9D0983-37E7-285C-94E3-6A675FE1F6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068AFCF-130B-5A9F-837E-E64983FF72A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10E4AA-64F1-A75B-D348-840D8DEC5FC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702E4A-15B6-443E-8A03-3E6D352714C7}" type="datetime1">
              <a:rPr lang="fr-FR"/>
              <a:pPr lvl="0"/>
              <a:t>13/03/2024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604AF3-337C-7474-1106-36FECC62912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022BCA-EC9D-1BB9-61C4-EA0683F517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DE4FB5-C133-4BCF-8E24-B90C8E71F1C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78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F5D2B5-5404-494C-331E-7BFED581BE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D12437-B2B4-3627-FFBF-AF5FAB0B03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B2AD46-8600-7D91-3D5C-396FF9E02D0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9F25A7E-6007-72D4-F623-37DE88E2794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27AFAF8-FA6D-180D-F892-9E6039A8C4E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B62F4AF-8589-CB2D-A0C8-496915BB87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C88CC1-BE8C-400D-86A9-2284FFF5D44C}" type="datetime1">
              <a:rPr lang="fr-FR"/>
              <a:pPr lvl="0"/>
              <a:t>13/03/2024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9A6FAE5-EC44-6AC0-E2AD-B70926D145A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2316760-61E2-2566-E264-CDD6DF85B3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023729-400A-4518-A384-8A53113723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88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9FFC4E-DE11-2691-DC63-31753933D9A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294FA82-C893-9C7B-6813-8844521E3E4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AA0642-01C5-4524-9066-DC33502D645F}" type="datetime1">
              <a:rPr lang="fr-FR"/>
              <a:pPr lvl="0"/>
              <a:t>13/03/2024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858AB54-0FEF-4B33-4C2D-F0E62CDF3B1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DB6F74A-0009-EF13-2E2E-1EEAB645E4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BDAA76-F4F8-40A7-A1DD-8B09BE13823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76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480FAA2-5723-8E78-709E-9052AA6D029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DA1791-51F2-4F21-B6A0-76955D3CF950}" type="datetime1">
              <a:rPr lang="fr-FR"/>
              <a:pPr lvl="0"/>
              <a:t>13/03/2024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B748B86-A6F7-A4DC-3CAE-B598EE8C9FB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5F40F9-0BBC-9F42-87A8-AF8C5EC087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F1E49A-9364-40BD-AAC8-15C16940CE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44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FEBC5-0633-0472-28E9-D1E3ED622A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EB1085-16C3-BBFA-3857-7AC7E8AA8F5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3131A4-64E8-82DA-47B3-765281250D8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5AA272-07EA-FEB9-E4E6-3ABF7A853AD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D331B-7115-4158-B29B-81C0B7F82F11}" type="datetime1">
              <a:rPr lang="fr-FR"/>
              <a:pPr lvl="0"/>
              <a:t>13/03/2024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3D2152-6948-5A9D-B13C-6997B324E46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1A17B9-2C72-E563-97B1-1900B9B4AE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5A70C4-DBBF-4DAD-A8EC-ED1A621B20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514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9CA7AD-BBC4-0098-2B55-61D743C637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F766DF8-13F1-978E-FF79-67A96C42FA9C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8D68F7-6BCF-BF08-7177-6427E813A7E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72E19A-6596-844D-7B0D-0173AB0415E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169260-7775-43E7-B574-EA62B10687E5}" type="datetime1">
              <a:rPr lang="fr-FR"/>
              <a:pPr lvl="0"/>
              <a:t>13/03/2024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04FFE4-C2A5-81F4-A103-656D878715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903B32-3113-AA6A-6D86-41A0A2EF58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F73531-2BA7-4C9F-9224-641DC652D42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399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259120-DE07-E024-AEB8-4FA7AD3FD84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70CFBC-F27A-877A-7705-DB81C62550D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3634DC-5B97-CF19-5956-E2F77368D20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519218-0C2C-4DD9-9AA0-922EAFDF761C}" type="datetime1">
              <a:rPr lang="fr-FR"/>
              <a:pPr lvl="0"/>
              <a:t>13/03/2024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A50E67-5B53-2AD4-C0FF-5F14BB88DF1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D903CE-DF11-4A33-5797-39C2F004F8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65819C-6A7B-4DEC-98D9-078F9F18B6F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705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140E09F-E38F-3137-F4F5-91DF4671B1E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A13A63F-B1E6-3170-A2EE-3BA935AB6CF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61DB4A-0B8E-7521-A351-8DBEF75306A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5D208D-9A0A-466B-A3D2-6A0E2D352753}" type="datetime1">
              <a:rPr lang="fr-FR"/>
              <a:pPr lvl="0"/>
              <a:t>13/03/2024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1B73D9-24CA-DD22-5789-BC894D920DC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9451FD-571B-8483-B5B4-4AF538AB36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8F2C46-B238-4644-911C-08ED83C98A2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10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B6E41A7-448F-E636-B369-32AFE5D9AD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F0B4EE-C24B-1DAB-12DD-77518C5CCD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A75F73-96C5-3CB5-D810-C41DCF5352A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5D2D0BA-42C6-4217-B562-187E57A019A8}" type="datetime1">
              <a:rPr lang="fr-FR"/>
              <a:pPr lvl="0"/>
              <a:t>13/03/2024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58CE37-A984-3E01-578A-5E6A8617399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D777D1-7CAD-FA82-BFED-EAF3674839B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3698CE1-621D-4D90-B198-87307848C9A9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5DB27F0-CFBA-6886-5F52-C9C27EE078EA}"/>
              </a:ext>
            </a:extLst>
          </p:cNvPr>
          <p:cNvSpPr txBox="1"/>
          <p:nvPr/>
        </p:nvSpPr>
        <p:spPr>
          <a:xfrm>
            <a:off x="2926829" y="907776"/>
            <a:ext cx="4902304" cy="156966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9600" b="1" dirty="0"/>
              <a:t>Calculer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1B13C925-7001-BF74-A1D2-345836FD0D1E}"/>
                  </a:ext>
                </a:extLst>
              </p:cNvPr>
              <p:cNvSpPr txBox="1"/>
              <p:nvPr/>
            </p:nvSpPr>
            <p:spPr>
              <a:xfrm>
                <a:off x="1024323" y="3210525"/>
                <a:ext cx="8272906" cy="156966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9600" b="1" dirty="0"/>
                  <a:t> 12 </a:t>
                </a:r>
                <a14:m>
                  <m:oMath xmlns:m="http://schemas.openxmlformats.org/officeDocument/2006/math">
                    <m:r>
                      <a:rPr lang="fr-FR" sz="9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fr-FR" sz="9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𝟏𝟐</m:t>
                    </m:r>
                    <m:r>
                      <a:rPr lang="fr-FR" sz="9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×</m:t>
                    </m:r>
                  </m:oMath>
                </a14:m>
                <a:r>
                  <a:rPr lang="fr-FR" sz="9600" b="1" dirty="0"/>
                  <a:t> 0,25</a:t>
                </a: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1B13C925-7001-BF74-A1D2-345836FD0D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323" y="3210525"/>
                <a:ext cx="8272906" cy="1569660"/>
              </a:xfrm>
              <a:prstGeom prst="rect">
                <a:avLst/>
              </a:prstGeom>
              <a:blipFill>
                <a:blip r:embed="rId2"/>
                <a:stretch>
                  <a:fillRect l="-3979" t="-20233" r="-7296" b="-4358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2714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9DF5BDBC-E1B5-E4DF-13FE-E43A32D1D43D}"/>
                  </a:ext>
                </a:extLst>
              </p:cNvPr>
              <p:cNvSpPr txBox="1"/>
              <p:nvPr/>
            </p:nvSpPr>
            <p:spPr>
              <a:xfrm>
                <a:off x="1303333" y="4225408"/>
                <a:ext cx="7132082" cy="156966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9600" b="1" dirty="0"/>
                  <a:t> 12 </a:t>
                </a:r>
                <a14:m>
                  <m:oMath xmlns:m="http://schemas.openxmlformats.org/officeDocument/2006/math">
                    <m:r>
                      <a:rPr lang="fr-FR" sz="9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fr-FR" sz="9600" b="1" dirty="0"/>
                  <a:t> 0,25 = </a:t>
                </a:r>
                <a:r>
                  <a:rPr lang="fr-FR" sz="9600" b="1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9DF5BDBC-E1B5-E4DF-13FE-E43A32D1D4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3333" y="4225408"/>
                <a:ext cx="7132082" cy="1569660"/>
              </a:xfrm>
              <a:prstGeom prst="rect">
                <a:avLst/>
              </a:prstGeom>
              <a:blipFill>
                <a:blip r:embed="rId2"/>
                <a:stretch>
                  <a:fillRect l="-4701" t="-20155" r="-8462" b="-4302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913B4E64-BD02-8889-0A09-B093C0E59BB2}"/>
                  </a:ext>
                </a:extLst>
              </p:cNvPr>
              <p:cNvSpPr txBox="1"/>
              <p:nvPr/>
            </p:nvSpPr>
            <p:spPr>
              <a:xfrm>
                <a:off x="1376016" y="1702137"/>
                <a:ext cx="8272906" cy="452431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9600" b="1" dirty="0"/>
                  <a:t> 12 </a:t>
                </a:r>
                <a14:m>
                  <m:oMath xmlns:m="http://schemas.openxmlformats.org/officeDocument/2006/math">
                    <m:r>
                      <a:rPr lang="fr-FR" sz="9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fr-FR" sz="9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𝟏𝟐</m:t>
                    </m:r>
                    <m:r>
                      <a:rPr lang="fr-FR" sz="9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×</m:t>
                    </m:r>
                  </m:oMath>
                </a14:m>
                <a:r>
                  <a:rPr lang="fr-FR" sz="9600" b="1" dirty="0"/>
                  <a:t> 0,25</a:t>
                </a:r>
              </a:p>
              <a:p>
                <a:pPr algn="ctr"/>
                <a:r>
                  <a:rPr lang="fr-FR" sz="9600" b="1" dirty="0"/>
                  <a:t>12 – 3</a:t>
                </a:r>
              </a:p>
              <a:p>
                <a:pPr algn="ctr"/>
                <a:r>
                  <a:rPr lang="fr-FR" sz="9600" b="1" dirty="0">
                    <a:solidFill>
                      <a:srgbClr val="FF0000"/>
                    </a:solidFill>
                  </a:rPr>
                  <a:t>9</a:t>
                </a: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913B4E64-BD02-8889-0A09-B093C0E59B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6016" y="1702137"/>
                <a:ext cx="8272906" cy="4524315"/>
              </a:xfrm>
              <a:prstGeom prst="rect">
                <a:avLst/>
              </a:prstGeom>
              <a:blipFill>
                <a:blip r:embed="rId3"/>
                <a:stretch>
                  <a:fillRect l="-4053" t="-7008" r="-7222" b="-14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Accolade ouvrante 5">
            <a:extLst>
              <a:ext uri="{FF2B5EF4-FFF2-40B4-BE49-F238E27FC236}">
                <a16:creationId xmlns:a16="http://schemas.microsoft.com/office/drawing/2014/main" id="{F8036493-6858-13EC-391A-94818AFFE544}"/>
              </a:ext>
            </a:extLst>
          </p:cNvPr>
          <p:cNvSpPr/>
          <p:nvPr/>
        </p:nvSpPr>
        <p:spPr>
          <a:xfrm rot="16200000">
            <a:off x="6639792" y="537553"/>
            <a:ext cx="305725" cy="5164919"/>
          </a:xfrm>
          <a:prstGeom prst="leftBrace">
            <a:avLst>
              <a:gd name="adj1" fmla="val 25958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254E918D-C1B7-B3D1-9421-4762F8459A1E}"/>
              </a:ext>
            </a:extLst>
          </p:cNvPr>
          <p:cNvSpPr/>
          <p:nvPr/>
        </p:nvSpPr>
        <p:spPr>
          <a:xfrm>
            <a:off x="7938198" y="3918857"/>
            <a:ext cx="3526971" cy="1457011"/>
          </a:xfrm>
          <a:prstGeom prst="wedgeEllipseCallout">
            <a:avLst>
              <a:gd name="adj1" fmla="val -82028"/>
              <a:gd name="adj2" fmla="val -9455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La multiplication est prioritaire.</a:t>
            </a:r>
          </a:p>
        </p:txBody>
      </p:sp>
    </p:spTree>
    <p:extLst>
      <p:ext uri="{BB962C8B-B14F-4D97-AF65-F5344CB8AC3E}">
        <p14:creationId xmlns:p14="http://schemas.microsoft.com/office/powerpoint/2010/main" val="1007440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A36E8B2-81EE-F471-277F-CEE63E736328}"/>
              </a:ext>
            </a:extLst>
          </p:cNvPr>
          <p:cNvSpPr txBox="1"/>
          <p:nvPr/>
        </p:nvSpPr>
        <p:spPr>
          <a:xfrm>
            <a:off x="2926829" y="907776"/>
            <a:ext cx="4902304" cy="156966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9600" b="1" dirty="0"/>
              <a:t>Calculer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0A4286BE-EB46-526F-8CBD-9A5DAA944A3F}"/>
                  </a:ext>
                </a:extLst>
              </p:cNvPr>
              <p:cNvSpPr txBox="1"/>
              <p:nvPr/>
            </p:nvSpPr>
            <p:spPr>
              <a:xfrm>
                <a:off x="2776403" y="3200477"/>
                <a:ext cx="5203156" cy="156966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9600" b="1" dirty="0"/>
                  <a:t> </a:t>
                </a:r>
                <a14:m>
                  <m:oMath xmlns:m="http://schemas.openxmlformats.org/officeDocument/2006/math">
                    <m:r>
                      <a:rPr lang="fr-FR" sz="9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𝟏𝟐</m:t>
                    </m:r>
                    <m:r>
                      <a:rPr lang="fr-FR" sz="9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×</m:t>
                    </m:r>
                  </m:oMath>
                </a14:m>
                <a:r>
                  <a:rPr lang="fr-FR" sz="9600" b="1" dirty="0"/>
                  <a:t> 2,5</a:t>
                </a: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0A4286BE-EB46-526F-8CBD-9A5DAA944A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6403" y="3200477"/>
                <a:ext cx="5203156" cy="1569660"/>
              </a:xfrm>
              <a:prstGeom prst="rect">
                <a:avLst/>
              </a:prstGeom>
              <a:blipFill>
                <a:blip r:embed="rId2"/>
                <a:stretch>
                  <a:fillRect t="-20155" r="-11827" b="-4302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8685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586B944-CD3F-97A3-63F8-C1BE0D6EF35C}"/>
              </a:ext>
            </a:extLst>
          </p:cNvPr>
          <p:cNvSpPr txBox="1"/>
          <p:nvPr/>
        </p:nvSpPr>
        <p:spPr>
          <a:xfrm>
            <a:off x="699307" y="1766447"/>
            <a:ext cx="10715620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× 2,5 = 12 × (2 + 0,5)</a:t>
            </a:r>
          </a:p>
          <a:p>
            <a:pPr algn="ctr"/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= 12 × 2 + 12 × 0,5</a:t>
            </a:r>
          </a:p>
          <a:p>
            <a:pPr algn="ctr"/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= 24 + 6</a:t>
            </a:r>
          </a:p>
          <a:p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= </a:t>
            </a:r>
            <a:r>
              <a:rPr lang="fr-FR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6000" b="1" dirty="0"/>
          </a:p>
        </p:txBody>
      </p:sp>
    </p:spTree>
    <p:extLst>
      <p:ext uri="{BB962C8B-B14F-4D97-AF65-F5344CB8AC3E}">
        <p14:creationId xmlns:p14="http://schemas.microsoft.com/office/powerpoint/2010/main" val="3209396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itre 1">
                <a:extLst>
                  <a:ext uri="{FF2B5EF4-FFF2-40B4-BE49-F238E27FC236}">
                    <a16:creationId xmlns:a16="http://schemas.microsoft.com/office/drawing/2014/main" id="{1D2F825B-9011-3577-1055-47712E5D8DBC}"/>
                  </a:ext>
                </a:extLst>
              </p:cNvPr>
              <p:cNvSpPr txBox="1">
                <a:spLocks noGrp="1"/>
              </p:cNvSpPr>
              <p:nvPr>
                <p:ph type="ctrTitle"/>
              </p:nvPr>
            </p:nvSpPr>
            <p:spPr>
              <a:xfrm>
                <a:off x="1477108" y="2119497"/>
                <a:ext cx="9023420" cy="2619005"/>
              </a:xfrm>
              <a:solidFill>
                <a:srgbClr val="FF0000"/>
              </a:solidFill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1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fr-FR" sz="1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FR" sz="12000" b="1" dirty="0">
                    <a:solidFill>
                      <a:schemeClr val="tx1"/>
                    </a:solidFill>
                  </a:rPr>
                  <a:t>L = ……. </a:t>
                </a:r>
                <a:r>
                  <a:rPr lang="fr-FR" sz="12000" b="1" dirty="0" err="1">
                    <a:solidFill>
                      <a:schemeClr val="tx1"/>
                    </a:solidFill>
                  </a:rPr>
                  <a:t>cL</a:t>
                </a:r>
                <a:endParaRPr lang="fr-FR" sz="120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Titre 1">
                <a:extLst>
                  <a:ext uri="{FF2B5EF4-FFF2-40B4-BE49-F238E27FC236}">
                    <a16:creationId xmlns:a16="http://schemas.microsoft.com/office/drawing/2014/main" id="{1D2F825B-9011-3577-1055-47712E5D8DBC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1477108" y="2119497"/>
                <a:ext cx="9023420" cy="2619005"/>
              </a:xfrm>
              <a:blipFill>
                <a:blip r:embed="rId2"/>
                <a:stretch>
                  <a:fillRect t="-3030" b="-1958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7997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itre 1">
                <a:extLst>
                  <a:ext uri="{FF2B5EF4-FFF2-40B4-BE49-F238E27FC236}">
                    <a16:creationId xmlns:a16="http://schemas.microsoft.com/office/drawing/2014/main" id="{895E2477-B339-7CF8-E393-043FB7AA31B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145134" y="2542234"/>
                <a:ext cx="6440993" cy="234699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>
                <a:lvl1pPr marL="0" marR="0" lvl="0" indent="0" algn="l" defTabSz="914400" rtl="0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lang="fr-FR" sz="4400" b="0" i="0" u="none" strike="noStrike" kern="1200" cap="none" spc="0" baseline="0">
                    <a:solidFill>
                      <a:srgbClr val="000000"/>
                    </a:solidFill>
                    <a:uFillTx/>
                    <a:latin typeface="Calibri Light"/>
                  </a:defRPr>
                </a:lvl1pPr>
              </a:lstStyle>
              <a:p>
                <a14:m>
                  <m:oMath xmlns:m="http://schemas.openxmlformats.org/officeDocument/2006/math">
                    <m:f>
                      <m:fPr>
                        <m:ctrlPr>
                          <a:rPr lang="ar-AE" sz="1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AE" sz="1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AE" sz="1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FR" sz="12000" b="1" dirty="0">
                    <a:solidFill>
                      <a:schemeClr val="tx1"/>
                    </a:solidFill>
                  </a:rPr>
                  <a:t>L = </a:t>
                </a:r>
                <a:r>
                  <a:rPr lang="fr-FR" sz="12000" b="1" dirty="0">
                    <a:solidFill>
                      <a:srgbClr val="FF0000"/>
                    </a:solidFill>
                  </a:rPr>
                  <a:t>50 </a:t>
                </a:r>
                <a:r>
                  <a:rPr lang="fr-FR" sz="12000" b="1" dirty="0" err="1">
                    <a:solidFill>
                      <a:srgbClr val="FF0000"/>
                    </a:solidFill>
                  </a:rPr>
                  <a:t>cL</a:t>
                </a:r>
                <a:endParaRPr lang="fr-FR" sz="1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itre 1">
                <a:extLst>
                  <a:ext uri="{FF2B5EF4-FFF2-40B4-BE49-F238E27FC236}">
                    <a16:creationId xmlns:a16="http://schemas.microsoft.com/office/drawing/2014/main" id="{895E2477-B339-7CF8-E393-043FB7AA31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5134" y="2542234"/>
                <a:ext cx="6440993" cy="2346994"/>
              </a:xfrm>
              <a:prstGeom prst="rect">
                <a:avLst/>
              </a:prstGeom>
              <a:blipFill>
                <a:blip r:embed="rId2"/>
                <a:stretch>
                  <a:fillRect l="-2554" t="-11169" r="-6339" b="-254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0816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DF4E133-E7F9-39DC-631B-DB0659B14F60}"/>
              </a:ext>
            </a:extLst>
          </p:cNvPr>
          <p:cNvSpPr txBox="1"/>
          <p:nvPr/>
        </p:nvSpPr>
        <p:spPr>
          <a:xfrm>
            <a:off x="190015" y="1301601"/>
            <a:ext cx="1106413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/>
              <a:t>Polo place 3 000 € sur un compte bancaire à un taux d’intérêt de 2 %.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A0D97AB-1317-4878-35E9-46966CD16DC6}"/>
              </a:ext>
            </a:extLst>
          </p:cNvPr>
          <p:cNvSpPr txBox="1"/>
          <p:nvPr/>
        </p:nvSpPr>
        <p:spPr>
          <a:xfrm>
            <a:off x="482320" y="3617407"/>
            <a:ext cx="1146517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6000" b="1" dirty="0">
                <a:solidFill>
                  <a:srgbClr val="FF0000"/>
                </a:solidFill>
              </a:rPr>
              <a:t>  S’il ne touche pas à cet argent, combien aura-t-il au bout d’un an 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6B78E588-A641-B526-1866-DF7618B3566F}"/>
                  </a:ext>
                </a:extLst>
              </p:cNvPr>
              <p:cNvSpPr txBox="1"/>
              <p:nvPr/>
            </p:nvSpPr>
            <p:spPr>
              <a:xfrm>
                <a:off x="699307" y="1715897"/>
                <a:ext cx="10448154" cy="44559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FR" sz="4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fr-FR" sz="4400" b="1" i="1" smtClean="0"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  <m:r>
                      <a:rPr lang="fr-FR" sz="4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fr-FR" sz="4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  <m:r>
                      <a:rPr lang="fr-FR" sz="4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𝟎𝟎𝟎</m:t>
                    </m:r>
                    <m:r>
                      <a:rPr lang="fr-FR" sz="4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fr-FR" sz="4400" b="1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4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400" b="1" i="1" dirty="0" smtClean="0"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fr-FR" sz="4400" b="1" i="1" dirty="0" smtClean="0">
                            <a:latin typeface="Cambria Math" panose="02040503050406030204" pitchFamily="18" charset="0"/>
                          </a:rPr>
                          <m:t>𝟎𝟎𝟎</m:t>
                        </m:r>
                      </m:num>
                      <m:den>
                        <m:r>
                          <a:rPr lang="fr-FR" sz="4400" b="1" i="1" dirty="0" smtClean="0"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  <m:r>
                      <a:rPr lang="fr-FR" sz="44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4400" b="1" i="1" dirty="0" smtClean="0">
                        <a:latin typeface="Cambria Math" panose="02040503050406030204" pitchFamily="18" charset="0"/>
                      </a:rPr>
                      <m:t>𝟔</m:t>
                    </m:r>
                    <m:r>
                      <a:rPr lang="fr-FR" sz="4400" b="1" i="1" dirty="0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fr-FR" sz="4400" b="1" dirty="0"/>
              </a:p>
              <a:p>
                <a:pPr algn="ctr"/>
                <a:endParaRPr lang="fr-FR" sz="4400" b="1" dirty="0"/>
              </a:p>
              <a:p>
                <a:pPr algn="ctr"/>
                <a:r>
                  <a:rPr lang="fr-FR" sz="4400" b="1" dirty="0"/>
                  <a:t>2 % de 3 000 € est égal à 60 €.</a:t>
                </a:r>
              </a:p>
              <a:p>
                <a:pPr algn="ctr"/>
                <a:endParaRPr lang="fr-FR" sz="4400" b="1" dirty="0"/>
              </a:p>
              <a:p>
                <a:pPr algn="ctr"/>
                <a:r>
                  <a:rPr lang="fr-FR" sz="4400" b="1" dirty="0"/>
                  <a:t>Au bout d’un an, il aura </a:t>
                </a:r>
                <a:r>
                  <a:rPr lang="fr-FR" sz="4400" b="1" dirty="0">
                    <a:solidFill>
                      <a:srgbClr val="FF0000"/>
                    </a:solidFill>
                  </a:rPr>
                  <a:t>2 060 €</a:t>
                </a:r>
                <a:r>
                  <a:rPr lang="fr-FR" sz="4400" b="1" dirty="0"/>
                  <a:t>.</a:t>
                </a:r>
              </a:p>
              <a:p>
                <a:pPr algn="ctr"/>
                <a:endParaRPr lang="fr-FR" sz="4400" b="1" dirty="0"/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6B78E588-A641-B526-1866-DF7618B356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307" y="1715897"/>
                <a:ext cx="10448154" cy="44559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8584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1D2F825B-9011-3577-1055-47712E5D8DB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862343" y="1416818"/>
            <a:ext cx="6913941" cy="1383057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fr-FR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Simplifier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57A0F713-6CA3-021A-2C4C-954AEA80D579}"/>
                  </a:ext>
                </a:extLst>
              </p:cNvPr>
              <p:cNvSpPr txBox="1"/>
              <p:nvPr/>
            </p:nvSpPr>
            <p:spPr>
              <a:xfrm>
                <a:off x="1995923" y="3429000"/>
                <a:ext cx="8285038" cy="11890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none" lIns="0" tIns="0" rIns="0" bIns="0" rtlCol="0" anchor="ctr" anchorCtr="0" compatLnSpc="1">
                <a:noAutofit/>
              </a:bodyPr>
              <a:lstStyle/>
              <a:p>
                <a:r>
                  <a:rPr lang="fr-FR" sz="9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×</a:t>
                </a:r>
                <a:r>
                  <a:rPr lang="fr-FR" sz="9600" b="1" dirty="0"/>
                  <a:t> </a:t>
                </a:r>
                <a:r>
                  <a:rPr lang="fr-FR" sz="9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fr-FR" sz="96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9600" b="1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fr-FR" sz="9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fr-FR" sz="9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×</m:t>
                    </m:r>
                    <m:r>
                      <a:rPr lang="fr-FR" sz="9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</m:oMath>
                </a14:m>
                <a:endParaRPr lang="fr-FR" sz="96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57A0F713-6CA3-021A-2C4C-954AEA80D5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5923" y="3429000"/>
                <a:ext cx="8285038" cy="1189013"/>
              </a:xfrm>
              <a:prstGeom prst="rect">
                <a:avLst/>
              </a:prstGeom>
              <a:blipFill>
                <a:blip r:embed="rId2"/>
                <a:stretch>
                  <a:fillRect l="-8824" t="-45128" b="-7076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464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32D1CD08-B2CF-3895-2F61-EB0C8E492BCE}"/>
                  </a:ext>
                </a:extLst>
              </p:cNvPr>
              <p:cNvSpPr txBox="1"/>
              <p:nvPr/>
            </p:nvSpPr>
            <p:spPr>
              <a:xfrm>
                <a:off x="227413" y="3027066"/>
                <a:ext cx="8285038" cy="11890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none" lIns="0" tIns="0" rIns="0" bIns="0" rtlCol="0" anchor="ctr" anchorCtr="0" compatLnSpc="1">
                <a:noAutofit/>
              </a:bodyPr>
              <a:lstStyle/>
              <a:p>
                <a:r>
                  <a:rPr lang="fr-FR" sz="9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×</a:t>
                </a:r>
                <a:r>
                  <a:rPr lang="fr-FR" sz="9600" b="1" dirty="0"/>
                  <a:t> </a:t>
                </a:r>
                <a:r>
                  <a:rPr lang="fr-FR" sz="9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fr-FR" sz="96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9600" b="1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fr-FR" sz="9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fr-FR" sz="9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×</m:t>
                    </m:r>
                    <m:r>
                      <a:rPr lang="fr-FR" sz="9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fr-FR" sz="9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r-FR" sz="9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  <m:r>
                      <a:rPr lang="fr-FR" sz="9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fr-FR" sz="9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³</m:t>
                    </m:r>
                  </m:oMath>
                </a14:m>
                <a:endParaRPr lang="fr-FR" sz="96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32D1CD08-B2CF-3895-2F61-EB0C8E492B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413" y="3027066"/>
                <a:ext cx="8285038" cy="1189013"/>
              </a:xfrm>
              <a:prstGeom prst="rect">
                <a:avLst/>
              </a:prstGeom>
              <a:blipFill>
                <a:blip r:embed="rId2"/>
                <a:stretch>
                  <a:fillRect l="-8830" t="-45128" r="-25975" b="-7076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328242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159</Words>
  <Application>Microsoft Office PowerPoint</Application>
  <PresentationFormat>Grand écran</PresentationFormat>
  <Paragraphs>30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Times New Roman</vt:lpstr>
      <vt:lpstr>Thème Office</vt:lpstr>
      <vt:lpstr>Présentation PowerPoint</vt:lpstr>
      <vt:lpstr>Correction</vt:lpstr>
      <vt:lpstr>Présentation PowerPoint</vt:lpstr>
      <vt:lpstr>Correction</vt:lpstr>
      <vt:lpstr>1/2L = ……. cL</vt:lpstr>
      <vt:lpstr>Correction</vt:lpstr>
      <vt:lpstr>Présentation PowerPoint</vt:lpstr>
      <vt:lpstr>Correction</vt:lpstr>
      <vt:lpstr>Simplifier :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Emmanuel MALBOS</dc:creator>
  <cp:lastModifiedBy>Emmanuel MALBOS</cp:lastModifiedBy>
  <cp:revision>16</cp:revision>
  <dcterms:created xsi:type="dcterms:W3CDTF">2023-11-21T20:01:36Z</dcterms:created>
  <dcterms:modified xsi:type="dcterms:W3CDTF">2024-03-13T17:06:22Z</dcterms:modified>
</cp:coreProperties>
</file>