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 anchorCtr="1">
            <a:no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fr-FR" sz="6000" b="0" strike="noStrike" spc="-1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lang="fr-FR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fld id="{6D9674B0-D4EB-4449-92AC-E7443D440B0D}" type="datetime1">
              <a:rPr lang="fr-FR" sz="1200" b="0" strike="noStrike" spc="-1">
                <a:solidFill>
                  <a:srgbClr val="898989"/>
                </a:solidFill>
                <a:latin typeface="Calibri"/>
              </a:rPr>
              <a:t>22/04/2024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DCB2CDBF-32E3-43DB-B349-DC21847B60F9}" type="slidenum">
              <a:rPr lang="fr-FR" sz="1200" b="0" strike="noStrike" spc="-1">
                <a:solidFill>
                  <a:srgbClr val="898989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0" strike="noStrike" spc="-1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modifier les styles du texte du masque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Deuxième niveau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Troisième niveau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Cinquième niveau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fld id="{6314C55F-A1A7-4CE6-94FD-C31963E7585E}" type="datetime1">
              <a:rPr lang="fr-FR" sz="1200" b="0" strike="noStrike" spc="-1">
                <a:solidFill>
                  <a:srgbClr val="898989"/>
                </a:solidFill>
                <a:latin typeface="Calibri"/>
              </a:rPr>
              <a:t>22/04/2024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D3B9FCC6-2D2A-4A9A-B81A-DA2E14EE0260}" type="slidenum">
              <a:rPr lang="fr-FR" sz="1200" b="0" strike="noStrike" spc="-1">
                <a:solidFill>
                  <a:srgbClr val="898989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ZoneTexte 1"/>
          <p:cNvSpPr/>
          <p:nvPr/>
        </p:nvSpPr>
        <p:spPr>
          <a:xfrm>
            <a:off x="33480" y="817200"/>
            <a:ext cx="10768320" cy="210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6600" b="1" strike="noStrike" spc="-1">
                <a:solidFill>
                  <a:srgbClr val="000000"/>
                </a:solidFill>
                <a:latin typeface="Calibri"/>
              </a:rPr>
              <a:t>Polo court à 16 km/h pendant </a:t>
            </a:r>
            <a:endParaRPr lang="fr-FR" sz="6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6600" b="1" strike="noStrike" spc="-1">
                <a:solidFill>
                  <a:srgbClr val="000000"/>
                </a:solidFill>
                <a:latin typeface="Calibri"/>
              </a:rPr>
              <a:t>1 h 30 min.</a:t>
            </a:r>
            <a:endParaRPr lang="fr-FR" sz="6600" b="0" strike="noStrike" spc="-1">
              <a:latin typeface="Arial"/>
            </a:endParaRPr>
          </a:p>
        </p:txBody>
      </p:sp>
      <p:sp>
        <p:nvSpPr>
          <p:cNvPr id="83" name="ZoneTexte 2"/>
          <p:cNvSpPr/>
          <p:nvPr/>
        </p:nvSpPr>
        <p:spPr>
          <a:xfrm>
            <a:off x="255960" y="3662280"/>
            <a:ext cx="11679840" cy="109584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6600" b="1" strike="noStrike" spc="-1">
                <a:solidFill>
                  <a:srgbClr val="000000"/>
                </a:solidFill>
                <a:latin typeface="Calibri"/>
              </a:rPr>
              <a:t>Quelle distance a-t-il parcourue ?</a:t>
            </a:r>
            <a:endParaRPr lang="fr-FR" sz="6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re 1"/>
          <p:cNvSpPr txBox="1"/>
          <p:nvPr/>
        </p:nvSpPr>
        <p:spPr>
          <a:xfrm>
            <a:off x="699480" y="520920"/>
            <a:ext cx="2529720" cy="82224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ZoneTexte 2"/>
          <p:cNvSpPr/>
          <p:nvPr/>
        </p:nvSpPr>
        <p:spPr>
          <a:xfrm>
            <a:off x="1035000" y="1798560"/>
            <a:ext cx="2793240" cy="100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6000" b="0" strike="noStrike" spc="-1">
                <a:solidFill>
                  <a:srgbClr val="000000"/>
                </a:solidFill>
                <a:latin typeface="Calibri"/>
              </a:rPr>
              <a:t>16 km</a:t>
            </a:r>
            <a:endParaRPr lang="fr-FR" sz="6000" b="0" strike="noStrike" spc="-1">
              <a:latin typeface="Arial"/>
            </a:endParaRPr>
          </a:p>
        </p:txBody>
      </p:sp>
      <p:sp>
        <p:nvSpPr>
          <p:cNvPr id="86" name="Connecteur droit avec flèche 5"/>
          <p:cNvSpPr/>
          <p:nvPr/>
        </p:nvSpPr>
        <p:spPr>
          <a:xfrm>
            <a:off x="3229200" y="2391480"/>
            <a:ext cx="391464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87" name="ZoneTexte 6"/>
          <p:cNvSpPr/>
          <p:nvPr/>
        </p:nvSpPr>
        <p:spPr>
          <a:xfrm>
            <a:off x="7417440" y="1798560"/>
            <a:ext cx="2793240" cy="100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6000" b="0" strike="noStrike" spc="-1">
                <a:solidFill>
                  <a:srgbClr val="000000"/>
                </a:solidFill>
                <a:latin typeface="Calibri"/>
              </a:rPr>
              <a:t>1 h</a:t>
            </a:r>
            <a:endParaRPr lang="fr-FR" sz="6000" b="0" strike="noStrike" spc="-1">
              <a:latin typeface="Arial"/>
            </a:endParaRPr>
          </a:p>
        </p:txBody>
      </p:sp>
      <p:sp>
        <p:nvSpPr>
          <p:cNvPr id="88" name="ZoneTexte 7"/>
          <p:cNvSpPr/>
          <p:nvPr/>
        </p:nvSpPr>
        <p:spPr>
          <a:xfrm>
            <a:off x="1180440" y="3790080"/>
            <a:ext cx="2793240" cy="100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6000" b="0" strike="noStrike" spc="-1">
                <a:solidFill>
                  <a:srgbClr val="000000"/>
                </a:solidFill>
                <a:latin typeface="Calibri"/>
              </a:rPr>
              <a:t>8 km</a:t>
            </a:r>
            <a:endParaRPr lang="fr-FR" sz="6000" b="0" strike="noStrike" spc="-1">
              <a:latin typeface="Arial"/>
            </a:endParaRPr>
          </a:p>
        </p:txBody>
      </p:sp>
      <p:sp>
        <p:nvSpPr>
          <p:cNvPr id="89" name="Connecteur droit avec flèche 8"/>
          <p:cNvSpPr/>
          <p:nvPr/>
        </p:nvSpPr>
        <p:spPr>
          <a:xfrm>
            <a:off x="3229200" y="4297680"/>
            <a:ext cx="391464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90" name="ZoneTexte 9"/>
          <p:cNvSpPr/>
          <p:nvPr/>
        </p:nvSpPr>
        <p:spPr>
          <a:xfrm>
            <a:off x="7417440" y="3709440"/>
            <a:ext cx="2793240" cy="100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6000" b="0" strike="noStrike" spc="-1">
                <a:solidFill>
                  <a:srgbClr val="000000"/>
                </a:solidFill>
                <a:latin typeface="Calibri"/>
              </a:rPr>
              <a:t>30 min</a:t>
            </a:r>
            <a:endParaRPr lang="fr-FR" sz="6000" b="0" strike="noStrike" spc="-1">
              <a:latin typeface="Arial"/>
            </a:endParaRPr>
          </a:p>
        </p:txBody>
      </p:sp>
      <p:sp>
        <p:nvSpPr>
          <p:cNvPr id="91" name="Ellipse 10"/>
          <p:cNvSpPr/>
          <p:nvPr/>
        </p:nvSpPr>
        <p:spPr>
          <a:xfrm>
            <a:off x="1638000" y="3064680"/>
            <a:ext cx="893880" cy="482040"/>
          </a:xfrm>
          <a:prstGeom prst="ellipse">
            <a:avLst/>
          </a:prstGeom>
          <a:solidFill>
            <a:srgbClr val="4472C4"/>
          </a:solidFill>
          <a:ln>
            <a:solidFill>
              <a:srgbClr val="1D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strike="noStrike" spc="-1">
                <a:solidFill>
                  <a:srgbClr val="FFFFFF"/>
                </a:solidFill>
                <a:latin typeface="Calibri"/>
              </a:rPr>
              <a:t>÷ 2 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92" name="Connecteur droit avec flèche 12"/>
          <p:cNvSpPr/>
          <p:nvPr/>
        </p:nvSpPr>
        <p:spPr>
          <a:xfrm>
            <a:off x="2085120" y="2702880"/>
            <a:ext cx="360" cy="3614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472C4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93" name="Connecteur droit avec flèche 14"/>
          <p:cNvSpPr/>
          <p:nvPr/>
        </p:nvSpPr>
        <p:spPr>
          <a:xfrm>
            <a:off x="2071800" y="3547080"/>
            <a:ext cx="360" cy="3614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472C4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94" name="Ellipse 15"/>
          <p:cNvSpPr/>
          <p:nvPr/>
        </p:nvSpPr>
        <p:spPr>
          <a:xfrm>
            <a:off x="7517880" y="3064680"/>
            <a:ext cx="893880" cy="482040"/>
          </a:xfrm>
          <a:prstGeom prst="ellipse">
            <a:avLst/>
          </a:prstGeom>
          <a:solidFill>
            <a:srgbClr val="4472C4"/>
          </a:solidFill>
          <a:ln>
            <a:solidFill>
              <a:srgbClr val="1D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strike="noStrike" spc="-1">
                <a:solidFill>
                  <a:srgbClr val="FFFFFF"/>
                </a:solidFill>
                <a:latin typeface="Calibri"/>
              </a:rPr>
              <a:t>÷ 2 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95" name="Connecteur droit avec flèche 16"/>
          <p:cNvSpPr/>
          <p:nvPr/>
        </p:nvSpPr>
        <p:spPr>
          <a:xfrm>
            <a:off x="7951680" y="2702880"/>
            <a:ext cx="360" cy="3614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472C4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96" name="Connecteur droit avec flèche 17"/>
          <p:cNvSpPr/>
          <p:nvPr/>
        </p:nvSpPr>
        <p:spPr>
          <a:xfrm>
            <a:off x="7965000" y="3558960"/>
            <a:ext cx="360" cy="3614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472C4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97" name="ZoneTexte 18"/>
          <p:cNvSpPr/>
          <p:nvPr/>
        </p:nvSpPr>
        <p:spPr>
          <a:xfrm>
            <a:off x="926280" y="5050440"/>
            <a:ext cx="2793240" cy="100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6000" b="1" strike="noStrike" spc="-1">
                <a:solidFill>
                  <a:srgbClr val="FF0000"/>
                </a:solidFill>
                <a:latin typeface="Calibri"/>
              </a:rPr>
              <a:t>28 km</a:t>
            </a:r>
            <a:endParaRPr lang="fr-FR" sz="6000" b="0" strike="noStrike" spc="-1">
              <a:latin typeface="Arial"/>
            </a:endParaRPr>
          </a:p>
        </p:txBody>
      </p:sp>
      <p:sp>
        <p:nvSpPr>
          <p:cNvPr id="98" name="Connecteur droit avec flèche 19"/>
          <p:cNvSpPr/>
          <p:nvPr/>
        </p:nvSpPr>
        <p:spPr>
          <a:xfrm>
            <a:off x="3229200" y="5655960"/>
            <a:ext cx="391464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99" name="ZoneTexte 20"/>
          <p:cNvSpPr/>
          <p:nvPr/>
        </p:nvSpPr>
        <p:spPr>
          <a:xfrm>
            <a:off x="7417440" y="5112720"/>
            <a:ext cx="3665520" cy="100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6000" b="0" strike="noStrike" spc="-1">
                <a:solidFill>
                  <a:srgbClr val="000000"/>
                </a:solidFill>
                <a:latin typeface="Calibri"/>
              </a:rPr>
              <a:t>1 h 30 min</a:t>
            </a:r>
            <a:endParaRPr lang="fr-FR" sz="6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Image 2"/>
          <p:cNvPicPr/>
          <p:nvPr/>
        </p:nvPicPr>
        <p:blipFill>
          <a:blip r:embed="rId2"/>
          <a:stretch/>
        </p:blipFill>
        <p:spPr>
          <a:xfrm>
            <a:off x="2815200" y="202320"/>
            <a:ext cx="7090560" cy="5407560"/>
          </a:xfrm>
          <a:prstGeom prst="rect">
            <a:avLst/>
          </a:prstGeom>
          <a:ln w="0">
            <a:noFill/>
          </a:ln>
        </p:spPr>
      </p:pic>
      <p:sp>
        <p:nvSpPr>
          <p:cNvPr id="101" name="ZoneTexte 3"/>
          <p:cNvSpPr/>
          <p:nvPr/>
        </p:nvSpPr>
        <p:spPr>
          <a:xfrm>
            <a:off x="723240" y="5694840"/>
            <a:ext cx="10773000" cy="82152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4800" b="1" strike="noStrike" spc="-1">
                <a:solidFill>
                  <a:srgbClr val="000000"/>
                </a:solidFill>
                <a:latin typeface="Calibri"/>
              </a:rPr>
              <a:t>Quelles sont les coordonnées du point A ?</a:t>
            </a:r>
            <a:endParaRPr lang="fr-FR" sz="4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itre 1"/>
          <p:cNvSpPr txBox="1"/>
          <p:nvPr/>
        </p:nvSpPr>
        <p:spPr>
          <a:xfrm>
            <a:off x="699480" y="520920"/>
            <a:ext cx="2529720" cy="82224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3" name="Image 2"/>
          <p:cNvPicPr/>
          <p:nvPr/>
        </p:nvPicPr>
        <p:blipFill>
          <a:blip r:embed="rId2"/>
          <a:stretch/>
        </p:blipFill>
        <p:spPr>
          <a:xfrm>
            <a:off x="3970800" y="141840"/>
            <a:ext cx="7090560" cy="5407560"/>
          </a:xfrm>
          <a:prstGeom prst="rect">
            <a:avLst/>
          </a:prstGeom>
          <a:ln w="0">
            <a:noFill/>
          </a:ln>
        </p:spPr>
      </p:pic>
      <p:sp>
        <p:nvSpPr>
          <p:cNvPr id="104" name="ZoneTexte 3"/>
          <p:cNvSpPr/>
          <p:nvPr/>
        </p:nvSpPr>
        <p:spPr>
          <a:xfrm>
            <a:off x="559080" y="2562480"/>
            <a:ext cx="2810160" cy="100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6000" b="0" strike="noStrike" spc="-1">
                <a:solidFill>
                  <a:srgbClr val="000000"/>
                </a:solidFill>
                <a:latin typeface="Calibri"/>
              </a:rPr>
              <a:t>A(- 6 ; 1)</a:t>
            </a:r>
            <a:endParaRPr lang="fr-FR" sz="6000" b="0" strike="noStrike" spc="-1">
              <a:latin typeface="Arial"/>
            </a:endParaRPr>
          </a:p>
        </p:txBody>
      </p:sp>
      <p:sp>
        <p:nvSpPr>
          <p:cNvPr id="105" name="Bulle narrative : ronde 5"/>
          <p:cNvSpPr/>
          <p:nvPr/>
        </p:nvSpPr>
        <p:spPr>
          <a:xfrm>
            <a:off x="543240" y="3727800"/>
            <a:ext cx="1596960" cy="1015200"/>
          </a:xfrm>
          <a:prstGeom prst="wedgeEllipseCallout">
            <a:avLst>
              <a:gd name="adj1" fmla="val 20060"/>
              <a:gd name="adj2" fmla="val -90474"/>
            </a:avLst>
          </a:prstGeom>
          <a:solidFill>
            <a:srgbClr val="4472C4"/>
          </a:solidFill>
          <a:ln>
            <a:solidFill>
              <a:srgbClr val="1D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strike="noStrike" spc="-1">
                <a:solidFill>
                  <a:srgbClr val="FFFFFF"/>
                </a:solidFill>
                <a:latin typeface="Calibri"/>
              </a:rPr>
              <a:t>Abscisse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106" name="Bulle narrative : ronde 6"/>
          <p:cNvSpPr/>
          <p:nvPr/>
        </p:nvSpPr>
        <p:spPr>
          <a:xfrm>
            <a:off x="1871280" y="4893480"/>
            <a:ext cx="1596960" cy="1015200"/>
          </a:xfrm>
          <a:prstGeom prst="wedgeEllipseCallout">
            <a:avLst>
              <a:gd name="adj1" fmla="val 9365"/>
              <a:gd name="adj2" fmla="val -192376"/>
            </a:avLst>
          </a:prstGeom>
          <a:solidFill>
            <a:srgbClr val="4472C4"/>
          </a:solidFill>
          <a:ln>
            <a:solidFill>
              <a:srgbClr val="1D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strike="noStrike" spc="-1">
                <a:solidFill>
                  <a:srgbClr val="FFFFFF"/>
                </a:solidFill>
                <a:latin typeface="Calibri"/>
              </a:rPr>
              <a:t>Ordonnée</a:t>
            </a:r>
            <a:endParaRPr lang="fr-FR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ZoneTexte 1"/>
          <p:cNvSpPr/>
          <p:nvPr/>
        </p:nvSpPr>
        <p:spPr>
          <a:xfrm>
            <a:off x="2560680" y="907920"/>
            <a:ext cx="563400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9600" b="1" strike="noStrike" spc="-1">
                <a:solidFill>
                  <a:srgbClr val="000000"/>
                </a:solidFill>
                <a:latin typeface="Calibri"/>
              </a:rPr>
              <a:t>Simplifier :</a:t>
            </a:r>
            <a:endParaRPr lang="fr-FR" sz="9600" b="0" strike="noStrike" spc="-1">
              <a:latin typeface="Arial"/>
            </a:endParaRPr>
          </a:p>
        </p:txBody>
      </p:sp>
      <p:sp>
        <p:nvSpPr>
          <p:cNvPr id="108" name="ZoneTexte 3"/>
          <p:cNvSpPr/>
          <p:nvPr/>
        </p:nvSpPr>
        <p:spPr>
          <a:xfrm>
            <a:off x="2080924" y="3056760"/>
            <a:ext cx="6819601" cy="1568206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96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9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fr-FR" sz="9600" b="1" i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9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(4</a:t>
            </a:r>
            <a:r>
              <a:rPr lang="fr-FR" sz="9600" b="1" i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9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5</a:t>
            </a:r>
            <a:r>
              <a:rPr lang="fr-FR" sz="96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fr-FR" sz="9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itre 1"/>
          <p:cNvSpPr txBox="1"/>
          <p:nvPr/>
        </p:nvSpPr>
        <p:spPr>
          <a:xfrm>
            <a:off x="699480" y="520920"/>
            <a:ext cx="2529720" cy="82224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ZoneTexte 3"/>
          <p:cNvSpPr/>
          <p:nvPr/>
        </p:nvSpPr>
        <p:spPr>
          <a:xfrm>
            <a:off x="2969280" y="2007000"/>
            <a:ext cx="6252840" cy="219312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6600" b="1" strike="noStrike" spc="-1" dirty="0">
                <a:solidFill>
                  <a:srgbClr val="000000"/>
                </a:solidFill>
                <a:latin typeface="Calibri"/>
              </a:rPr>
              <a:t> 9</a:t>
            </a:r>
            <a:endParaRPr lang="fr-FR" sz="66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7200" b="1" strike="noStrike" spc="-1" dirty="0">
                <a:solidFill>
                  <a:srgbClr val="000000"/>
                </a:solidFill>
                <a:latin typeface="Times New Roman"/>
              </a:rPr>
              <a:t>             = </a:t>
            </a:r>
            <a:r>
              <a:rPr lang="fr-FR" sz="7200" b="1" strike="noStrike" spc="-1" dirty="0">
                <a:solidFill>
                  <a:srgbClr val="FF0000"/>
                </a:solidFill>
                <a:latin typeface="Times New Roman"/>
              </a:rPr>
              <a:t>5</a:t>
            </a:r>
            <a:r>
              <a:rPr lang="fr-FR" sz="7200" b="1" i="1" strike="noStrike" spc="-1" dirty="0">
                <a:solidFill>
                  <a:srgbClr val="FF0000"/>
                </a:solidFill>
                <a:latin typeface="Times New Roman"/>
              </a:rPr>
              <a:t>x</a:t>
            </a:r>
            <a:r>
              <a:rPr lang="fr-FR" sz="7200" b="1" strike="noStrike" spc="-1" dirty="0">
                <a:solidFill>
                  <a:srgbClr val="FF0000"/>
                </a:solidFill>
                <a:latin typeface="Times New Roman"/>
              </a:rPr>
              <a:t> + 5</a:t>
            </a:r>
            <a:endParaRPr lang="fr-FR" sz="7200" b="0" strike="noStrike" spc="-1" dirty="0">
              <a:latin typeface="Arial"/>
            </a:endParaRPr>
          </a:p>
        </p:txBody>
      </p:sp>
      <p:sp>
        <p:nvSpPr>
          <p:cNvPr id="2" name="ZoneTexte 3">
            <a:extLst>
              <a:ext uri="{FF2B5EF4-FFF2-40B4-BE49-F238E27FC236}">
                <a16:creationId xmlns:a16="http://schemas.microsoft.com/office/drawing/2014/main" id="{D0BA2F35-9F85-4DD0-058F-4C7C32C99CA9}"/>
              </a:ext>
            </a:extLst>
          </p:cNvPr>
          <p:cNvSpPr/>
          <p:nvPr/>
        </p:nvSpPr>
        <p:spPr>
          <a:xfrm>
            <a:off x="539854" y="1343160"/>
            <a:ext cx="10434180" cy="1568206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96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72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fr-FR" sz="7200" b="1" i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72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(4</a:t>
            </a:r>
            <a:r>
              <a:rPr lang="fr-FR" sz="7200" b="1" i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72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5</a:t>
            </a:r>
            <a:r>
              <a:rPr lang="fr-FR" sz="72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9</a:t>
            </a:r>
            <a:r>
              <a:rPr lang="fr-FR" sz="7200" b="1" i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72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4</a:t>
            </a:r>
            <a:r>
              <a:rPr lang="fr-FR" sz="7200" b="1" i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72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+ 5</a:t>
            </a:r>
            <a:endParaRPr lang="fr-FR" sz="72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ZoneTexte 1"/>
          <p:cNvSpPr/>
          <p:nvPr/>
        </p:nvSpPr>
        <p:spPr>
          <a:xfrm>
            <a:off x="607680" y="907920"/>
            <a:ext cx="9540000" cy="130932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8000" b="1" strike="noStrike" spc="-1">
                <a:solidFill>
                  <a:srgbClr val="000000"/>
                </a:solidFill>
                <a:latin typeface="Times New Roman"/>
              </a:rPr>
              <a:t>Résoudre l’équation :</a:t>
            </a:r>
            <a:endParaRPr lang="fr-FR" sz="8000" b="0" strike="noStrike" spc="-1">
              <a:latin typeface="Arial"/>
            </a:endParaRPr>
          </a:p>
        </p:txBody>
      </p:sp>
      <p:sp>
        <p:nvSpPr>
          <p:cNvPr id="112" name="ZoneTexte 3"/>
          <p:cNvSpPr/>
          <p:nvPr/>
        </p:nvSpPr>
        <p:spPr>
          <a:xfrm>
            <a:off x="1400400" y="3167280"/>
            <a:ext cx="7738200" cy="15534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9600" b="1" strike="noStrike" spc="-1">
                <a:solidFill>
                  <a:srgbClr val="000000"/>
                </a:solidFill>
                <a:latin typeface="Calibri"/>
              </a:rPr>
              <a:t> </a:t>
            </a:r>
            <a:r>
              <a:rPr lang="fr-FR" sz="9600" b="1" strike="noStrike" spc="-1">
                <a:solidFill>
                  <a:srgbClr val="000000"/>
                </a:solidFill>
                <a:latin typeface="Times New Roman"/>
              </a:rPr>
              <a:t>4</a:t>
            </a:r>
            <a:r>
              <a:rPr lang="fr-FR" sz="9600" b="1" i="1" strike="noStrike" spc="-1">
                <a:solidFill>
                  <a:srgbClr val="000000"/>
                </a:solidFill>
                <a:latin typeface="Times New Roman"/>
              </a:rPr>
              <a:t>x </a:t>
            </a:r>
            <a:r>
              <a:rPr lang="fr-FR" sz="9600" b="1" strike="noStrike" spc="-1">
                <a:solidFill>
                  <a:srgbClr val="000000"/>
                </a:solidFill>
                <a:latin typeface="Times New Roman"/>
              </a:rPr>
              <a:t>+ 3</a:t>
            </a:r>
            <a:r>
              <a:rPr lang="fr-FR" sz="9600" b="1" i="1" strike="noStrike" spc="-1">
                <a:solidFill>
                  <a:srgbClr val="000000"/>
                </a:solidFill>
                <a:latin typeface="Times New Roman"/>
              </a:rPr>
              <a:t> = </a:t>
            </a:r>
            <a:r>
              <a:rPr lang="fr-FR" sz="9600" b="1" strike="noStrike" spc="-1">
                <a:solidFill>
                  <a:srgbClr val="000000"/>
                </a:solidFill>
                <a:latin typeface="Times New Roman"/>
              </a:rPr>
              <a:t>2</a:t>
            </a:r>
            <a:r>
              <a:rPr lang="fr-FR" sz="9600" b="1" i="1" strike="noStrike" spc="-1">
                <a:solidFill>
                  <a:srgbClr val="000000"/>
                </a:solidFill>
                <a:latin typeface="Times New Roman"/>
              </a:rPr>
              <a:t>x </a:t>
            </a:r>
            <a:r>
              <a:rPr lang="fr-FR" sz="9600" b="1" strike="noStrike" spc="-1">
                <a:solidFill>
                  <a:srgbClr val="000000"/>
                </a:solidFill>
                <a:latin typeface="Times New Roman"/>
              </a:rPr>
              <a:t>- 1</a:t>
            </a:r>
            <a:endParaRPr lang="fr-FR" sz="9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re 1"/>
          <p:cNvSpPr txBox="1"/>
          <p:nvPr/>
        </p:nvSpPr>
        <p:spPr>
          <a:xfrm>
            <a:off x="699480" y="520920"/>
            <a:ext cx="2529720" cy="82224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ZoneTexte 4"/>
          <p:cNvSpPr/>
          <p:nvPr/>
        </p:nvSpPr>
        <p:spPr>
          <a:xfrm>
            <a:off x="3589560" y="0"/>
            <a:ext cx="7098120" cy="914184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7200" b="1" strike="noStrike" spc="-1">
                <a:solidFill>
                  <a:srgbClr val="000000"/>
                </a:solidFill>
                <a:latin typeface="Calibri"/>
              </a:rPr>
              <a:t> </a:t>
            </a:r>
            <a:r>
              <a:rPr lang="fr-FR" sz="5400" b="1" strike="noStrike" spc="-1">
                <a:solidFill>
                  <a:srgbClr val="000000"/>
                </a:solidFill>
                <a:latin typeface="Times New Roman"/>
              </a:rPr>
              <a:t>4</a:t>
            </a:r>
            <a:r>
              <a:rPr lang="fr-FR" sz="5400" b="1" i="1" strike="noStrike" spc="-1">
                <a:solidFill>
                  <a:srgbClr val="000000"/>
                </a:solidFill>
                <a:latin typeface="Times New Roman"/>
              </a:rPr>
              <a:t>x </a:t>
            </a:r>
            <a:r>
              <a:rPr lang="fr-FR" sz="5400" b="1" strike="noStrike" spc="-1">
                <a:solidFill>
                  <a:srgbClr val="000000"/>
                </a:solidFill>
                <a:latin typeface="Times New Roman"/>
              </a:rPr>
              <a:t>+ 3</a:t>
            </a:r>
            <a:r>
              <a:rPr lang="fr-FR" sz="5400" b="1" i="1" strike="noStrike" spc="-1">
                <a:solidFill>
                  <a:srgbClr val="000000"/>
                </a:solidFill>
                <a:latin typeface="Times New Roman"/>
              </a:rPr>
              <a:t> = </a:t>
            </a:r>
            <a:r>
              <a:rPr lang="fr-FR" sz="5400" b="1" strike="noStrike" spc="-1">
                <a:solidFill>
                  <a:srgbClr val="000000"/>
                </a:solidFill>
                <a:latin typeface="Times New Roman"/>
              </a:rPr>
              <a:t>2</a:t>
            </a:r>
            <a:r>
              <a:rPr lang="fr-FR" sz="5400" b="1" i="1" strike="noStrike" spc="-1">
                <a:solidFill>
                  <a:srgbClr val="000000"/>
                </a:solidFill>
                <a:latin typeface="Times New Roman"/>
              </a:rPr>
              <a:t>x </a:t>
            </a:r>
            <a:r>
              <a:rPr lang="fr-FR" sz="5400" b="1" strike="noStrike" spc="-1">
                <a:solidFill>
                  <a:srgbClr val="000000"/>
                </a:solidFill>
                <a:latin typeface="Times New Roman"/>
              </a:rPr>
              <a:t>– 1</a:t>
            </a:r>
            <a:endParaRPr lang="fr-FR" sz="5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5400" b="1" strike="noStrike" spc="-1">
                <a:solidFill>
                  <a:srgbClr val="000000"/>
                </a:solidFill>
                <a:latin typeface="Times New Roman"/>
              </a:rPr>
              <a:t>4</a:t>
            </a:r>
            <a:r>
              <a:rPr lang="fr-FR" sz="5400" b="1" i="1" strike="noStrike" spc="-1">
                <a:solidFill>
                  <a:srgbClr val="000000"/>
                </a:solidFill>
                <a:latin typeface="Times New Roman"/>
              </a:rPr>
              <a:t>x </a:t>
            </a:r>
            <a:r>
              <a:rPr lang="fr-FR" sz="5400" b="1" strike="noStrike" spc="-1">
                <a:solidFill>
                  <a:srgbClr val="000000"/>
                </a:solidFill>
                <a:latin typeface="Times New Roman"/>
              </a:rPr>
              <a:t>+ 3 </a:t>
            </a:r>
            <a:r>
              <a:rPr lang="fr-FR" sz="5400" b="1" strike="noStrike" spc="-1">
                <a:solidFill>
                  <a:srgbClr val="FF0000"/>
                </a:solidFill>
                <a:latin typeface="Times New Roman"/>
              </a:rPr>
              <a:t>- 3</a:t>
            </a:r>
            <a:r>
              <a:rPr lang="fr-FR" sz="5400" b="1" i="1" strike="noStrike" spc="-1">
                <a:solidFill>
                  <a:srgbClr val="000000"/>
                </a:solidFill>
                <a:latin typeface="Times New Roman"/>
              </a:rPr>
              <a:t> = </a:t>
            </a:r>
            <a:r>
              <a:rPr lang="fr-FR" sz="5400" b="1" strike="noStrike" spc="-1">
                <a:solidFill>
                  <a:srgbClr val="000000"/>
                </a:solidFill>
                <a:latin typeface="Times New Roman"/>
              </a:rPr>
              <a:t>2</a:t>
            </a:r>
            <a:r>
              <a:rPr lang="fr-FR" sz="5400" b="1" i="1" strike="noStrike" spc="-1">
                <a:solidFill>
                  <a:srgbClr val="000000"/>
                </a:solidFill>
                <a:latin typeface="Times New Roman"/>
              </a:rPr>
              <a:t>x </a:t>
            </a:r>
            <a:r>
              <a:rPr lang="fr-FR" sz="5400" b="1" strike="noStrike" spc="-1">
                <a:solidFill>
                  <a:srgbClr val="000000"/>
                </a:solidFill>
                <a:latin typeface="Times New Roman"/>
              </a:rPr>
              <a:t>– 1 </a:t>
            </a:r>
            <a:r>
              <a:rPr lang="fr-FR" sz="5400" b="1" strike="noStrike" spc="-1">
                <a:solidFill>
                  <a:srgbClr val="FF0000"/>
                </a:solidFill>
                <a:latin typeface="Times New Roman"/>
              </a:rPr>
              <a:t>– 3</a:t>
            </a:r>
            <a:endParaRPr lang="fr-FR" sz="5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5400" b="1" strike="noStrike" spc="-1">
                <a:solidFill>
                  <a:srgbClr val="000000"/>
                </a:solidFill>
                <a:latin typeface="Times New Roman"/>
              </a:rPr>
              <a:t>      4</a:t>
            </a:r>
            <a:r>
              <a:rPr lang="fr-FR" sz="5400" b="1" i="1" strike="noStrike" spc="-1">
                <a:solidFill>
                  <a:srgbClr val="000000"/>
                </a:solidFill>
                <a:latin typeface="Times New Roman"/>
              </a:rPr>
              <a:t>x = </a:t>
            </a:r>
            <a:r>
              <a:rPr lang="fr-FR" sz="5400" b="1" strike="noStrike" spc="-1">
                <a:solidFill>
                  <a:srgbClr val="000000"/>
                </a:solidFill>
                <a:latin typeface="Times New Roman"/>
              </a:rPr>
              <a:t>2</a:t>
            </a:r>
            <a:r>
              <a:rPr lang="fr-FR" sz="5400" b="1" i="1" strike="noStrike" spc="-1">
                <a:solidFill>
                  <a:srgbClr val="000000"/>
                </a:solidFill>
                <a:latin typeface="Times New Roman"/>
              </a:rPr>
              <a:t>x </a:t>
            </a:r>
            <a:r>
              <a:rPr lang="fr-FR" sz="5400" b="1" strike="noStrike" spc="-1">
                <a:solidFill>
                  <a:srgbClr val="000000"/>
                </a:solidFill>
                <a:latin typeface="Times New Roman"/>
              </a:rPr>
              <a:t>– 4</a:t>
            </a:r>
            <a:endParaRPr lang="fr-FR" sz="5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5400" b="1" strike="noStrike" spc="-1">
                <a:solidFill>
                  <a:srgbClr val="000000"/>
                </a:solidFill>
                <a:latin typeface="Times New Roman"/>
              </a:rPr>
              <a:t>       4</a:t>
            </a:r>
            <a:r>
              <a:rPr lang="fr-FR" sz="5400" b="1" i="1" strike="noStrike" spc="-1">
                <a:solidFill>
                  <a:srgbClr val="000000"/>
                </a:solidFill>
                <a:latin typeface="Times New Roman"/>
              </a:rPr>
              <a:t>x </a:t>
            </a:r>
            <a:r>
              <a:rPr lang="fr-FR" sz="5400" b="1" i="1" strike="noStrike" spc="-1">
                <a:solidFill>
                  <a:srgbClr val="FF0000"/>
                </a:solidFill>
                <a:latin typeface="Times New Roman"/>
              </a:rPr>
              <a:t>– </a:t>
            </a:r>
            <a:r>
              <a:rPr lang="fr-FR" sz="5400" b="1" strike="noStrike" spc="-1">
                <a:solidFill>
                  <a:srgbClr val="FF0000"/>
                </a:solidFill>
                <a:latin typeface="Times New Roman"/>
              </a:rPr>
              <a:t>2</a:t>
            </a:r>
            <a:r>
              <a:rPr lang="fr-FR" sz="5400" b="1" i="1" strike="noStrike" spc="-1">
                <a:solidFill>
                  <a:srgbClr val="FF0000"/>
                </a:solidFill>
                <a:latin typeface="Times New Roman"/>
              </a:rPr>
              <a:t>x</a:t>
            </a:r>
            <a:r>
              <a:rPr lang="fr-FR" sz="5400" b="1" i="1" strike="noStrike" spc="-1">
                <a:solidFill>
                  <a:srgbClr val="000000"/>
                </a:solidFill>
                <a:latin typeface="Times New Roman"/>
              </a:rPr>
              <a:t>= </a:t>
            </a:r>
            <a:r>
              <a:rPr lang="fr-FR" sz="5400" b="1" strike="noStrike" spc="-1">
                <a:solidFill>
                  <a:srgbClr val="000000"/>
                </a:solidFill>
                <a:latin typeface="Times New Roman"/>
              </a:rPr>
              <a:t>2</a:t>
            </a:r>
            <a:r>
              <a:rPr lang="fr-FR" sz="5400" b="1" i="1" strike="noStrike" spc="-1">
                <a:solidFill>
                  <a:srgbClr val="000000"/>
                </a:solidFill>
                <a:latin typeface="Times New Roman"/>
              </a:rPr>
              <a:t>x </a:t>
            </a:r>
            <a:r>
              <a:rPr lang="fr-FR" sz="5400" b="1" strike="noStrike" spc="-1">
                <a:solidFill>
                  <a:srgbClr val="000000"/>
                </a:solidFill>
                <a:latin typeface="Times New Roman"/>
              </a:rPr>
              <a:t>– 4 </a:t>
            </a:r>
            <a:r>
              <a:rPr lang="fr-FR" sz="5400" b="1" strike="noStrike" spc="-1">
                <a:solidFill>
                  <a:srgbClr val="FF0000"/>
                </a:solidFill>
                <a:latin typeface="Times New Roman"/>
              </a:rPr>
              <a:t>– 2</a:t>
            </a:r>
            <a:r>
              <a:rPr lang="fr-FR" sz="5400" b="1" i="1" strike="noStrike" spc="-1">
                <a:solidFill>
                  <a:srgbClr val="FF0000"/>
                </a:solidFill>
                <a:latin typeface="Times New Roman"/>
              </a:rPr>
              <a:t>x</a:t>
            </a:r>
            <a:endParaRPr lang="fr-FR" sz="5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5400" b="1" strike="noStrike" spc="-1">
                <a:solidFill>
                  <a:srgbClr val="000000"/>
                </a:solidFill>
                <a:latin typeface="Times New Roman"/>
              </a:rPr>
              <a:t>2</a:t>
            </a:r>
            <a:r>
              <a:rPr lang="fr-FR" sz="5400" b="1" i="1" strike="noStrike" spc="-1">
                <a:solidFill>
                  <a:srgbClr val="000000"/>
                </a:solidFill>
                <a:latin typeface="Times New Roman"/>
              </a:rPr>
              <a:t>x </a:t>
            </a:r>
            <a:r>
              <a:rPr lang="fr-FR" sz="5400" b="1" strike="noStrike" spc="-1">
                <a:solidFill>
                  <a:srgbClr val="000000"/>
                </a:solidFill>
                <a:latin typeface="Times New Roman"/>
              </a:rPr>
              <a:t>= - 4</a:t>
            </a:r>
            <a:endParaRPr lang="fr-FR" sz="5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5400" b="1" i="1" strike="noStrike" spc="-1">
                <a:solidFill>
                  <a:srgbClr val="000000"/>
                </a:solidFill>
                <a:latin typeface="Times New Roman"/>
              </a:rPr>
              <a:t> x</a:t>
            </a:r>
            <a:r>
              <a:rPr lang="fr-FR" sz="5400" b="1" strike="noStrike" spc="-1">
                <a:solidFill>
                  <a:srgbClr val="000000"/>
                </a:solidFill>
                <a:latin typeface="Times New Roman"/>
              </a:rPr>
              <a:t> = </a:t>
            </a:r>
            <a:endParaRPr lang="fr-FR" sz="5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5400" b="1" i="1" strike="noStrike" spc="-1">
                <a:solidFill>
                  <a:srgbClr val="000000"/>
                </a:solidFill>
                <a:latin typeface="Times New Roman"/>
              </a:rPr>
              <a:t> x</a:t>
            </a:r>
            <a:r>
              <a:rPr lang="fr-FR" sz="5400" b="1" strike="noStrike" spc="-1">
                <a:solidFill>
                  <a:srgbClr val="000000"/>
                </a:solidFill>
                <a:latin typeface="Times New Roman"/>
              </a:rPr>
              <a:t> = - 2</a:t>
            </a:r>
            <a:endParaRPr lang="fr-FR" sz="5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5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5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5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ZoneTexte 1"/>
          <p:cNvSpPr/>
          <p:nvPr/>
        </p:nvSpPr>
        <p:spPr>
          <a:xfrm>
            <a:off x="593280" y="4692600"/>
            <a:ext cx="11250000" cy="76068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Times New Roman"/>
              </a:rPr>
              <a:t>Traduire ce problème à l’aide d’une équation. 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116" name="ZoneTexte 3"/>
          <p:cNvSpPr/>
          <p:nvPr/>
        </p:nvSpPr>
        <p:spPr>
          <a:xfrm>
            <a:off x="701280" y="114840"/>
            <a:ext cx="10789200" cy="423396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800" b="1" strike="noStrike" spc="-1">
                <a:solidFill>
                  <a:srgbClr val="000000"/>
                </a:solidFill>
                <a:latin typeface="Calibri"/>
              </a:rPr>
              <a:t> </a:t>
            </a:r>
            <a:r>
              <a:rPr lang="fr-FR" sz="4400" b="1" strike="noStrike" spc="-1">
                <a:solidFill>
                  <a:srgbClr val="000000"/>
                </a:solidFill>
                <a:latin typeface="Calibri"/>
              </a:rPr>
              <a:t>Une carte d’abonnement pour le cinéma </a:t>
            </a:r>
            <a:endParaRPr lang="fr-FR" sz="4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libri"/>
              </a:rPr>
              <a:t>coûte 12 €.</a:t>
            </a:r>
            <a:endParaRPr lang="fr-FR" sz="4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libri"/>
              </a:rPr>
              <a:t>Avec cette carte, le prix d’entrée est de 5 €.</a:t>
            </a:r>
            <a:endParaRPr lang="fr-FR" sz="4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libri"/>
              </a:rPr>
              <a:t>Polo prétend avoir dépensé 77 € cette année</a:t>
            </a:r>
            <a:endParaRPr lang="fr-FR" sz="4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libri"/>
              </a:rPr>
              <a:t>pour le cinéma.</a:t>
            </a:r>
            <a:endParaRPr lang="fr-FR" sz="4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libri"/>
              </a:rPr>
              <a:t>Combien de films a-t-il vu ?</a:t>
            </a:r>
            <a:r>
              <a:rPr lang="fr-FR" sz="4800" b="1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fr-FR" sz="4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re 1"/>
          <p:cNvSpPr txBox="1"/>
          <p:nvPr/>
        </p:nvSpPr>
        <p:spPr>
          <a:xfrm>
            <a:off x="699480" y="520920"/>
            <a:ext cx="2529720" cy="82224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ZoneTexte 4"/>
          <p:cNvSpPr/>
          <p:nvPr/>
        </p:nvSpPr>
        <p:spPr>
          <a:xfrm>
            <a:off x="749880" y="3225960"/>
            <a:ext cx="10977480" cy="20106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5400" b="1" strike="noStrike" spc="-1" dirty="0">
                <a:solidFill>
                  <a:srgbClr val="000000"/>
                </a:solidFill>
                <a:latin typeface="Times New Roman"/>
              </a:rPr>
              <a:t>On appelle </a:t>
            </a:r>
            <a:r>
              <a:rPr lang="fr-FR" sz="5400" b="1" i="1" strike="noStrike" spc="-1" dirty="0">
                <a:solidFill>
                  <a:srgbClr val="000000"/>
                </a:solidFill>
                <a:latin typeface="Times New Roman"/>
              </a:rPr>
              <a:t>x</a:t>
            </a:r>
            <a:r>
              <a:rPr lang="fr-FR" sz="5400" b="1" strike="noStrike" spc="-1" dirty="0">
                <a:solidFill>
                  <a:srgbClr val="000000"/>
                </a:solidFill>
                <a:latin typeface="Times New Roman"/>
              </a:rPr>
              <a:t> le nombre de films vus. </a:t>
            </a:r>
            <a:endParaRPr lang="fr-FR" sz="5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7200" b="1" strike="noStrike" spc="-1" dirty="0">
                <a:solidFill>
                  <a:srgbClr val="FF0000"/>
                </a:solidFill>
                <a:latin typeface="Times New Roman"/>
              </a:rPr>
              <a:t>5</a:t>
            </a:r>
            <a:r>
              <a:rPr lang="fr-FR" sz="7200" b="1" i="1" strike="noStrike" spc="-1" dirty="0">
                <a:solidFill>
                  <a:srgbClr val="FF0000"/>
                </a:solidFill>
                <a:latin typeface="Times New Roman"/>
              </a:rPr>
              <a:t>x</a:t>
            </a:r>
            <a:r>
              <a:rPr lang="fr-FR" sz="7200" b="1" strike="noStrike" spc="-1" dirty="0">
                <a:solidFill>
                  <a:srgbClr val="FF0000"/>
                </a:solidFill>
                <a:latin typeface="Times New Roman"/>
              </a:rPr>
              <a:t> + 12 = 77</a:t>
            </a:r>
            <a:endParaRPr lang="fr-FR" sz="7200" b="0" strike="noStrike" spc="-1" dirty="0">
              <a:latin typeface="Arial"/>
            </a:endParaRPr>
          </a:p>
        </p:txBody>
      </p:sp>
      <p:sp>
        <p:nvSpPr>
          <p:cNvPr id="119" name="ZoneTexte 2"/>
          <p:cNvSpPr/>
          <p:nvPr/>
        </p:nvSpPr>
        <p:spPr>
          <a:xfrm>
            <a:off x="4085280" y="191520"/>
            <a:ext cx="5974560" cy="265032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800" b="1" strike="noStrike" spc="-1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400" b="1" strike="noStrike" spc="-1">
                <a:solidFill>
                  <a:srgbClr val="000000"/>
                </a:solidFill>
                <a:latin typeface="Calibri"/>
              </a:rPr>
              <a:t>Une carte d’abonnement pour le cinéma </a:t>
            </a:r>
            <a:endParaRPr lang="fr-FR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400" b="1" strike="noStrike" spc="-1">
                <a:solidFill>
                  <a:srgbClr val="000000"/>
                </a:solidFill>
                <a:latin typeface="Calibri"/>
              </a:rPr>
              <a:t>coûte 12 €.</a:t>
            </a:r>
            <a:endParaRPr lang="fr-FR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400" b="1" strike="noStrike" spc="-1">
                <a:solidFill>
                  <a:srgbClr val="000000"/>
                </a:solidFill>
                <a:latin typeface="Calibri"/>
              </a:rPr>
              <a:t>Avec cette carte, le prix d’entrée est de 5 €.</a:t>
            </a:r>
            <a:endParaRPr lang="fr-FR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400" b="1" strike="noStrike" spc="-1">
                <a:solidFill>
                  <a:srgbClr val="000000"/>
                </a:solidFill>
                <a:latin typeface="Calibri"/>
              </a:rPr>
              <a:t>Polo prétend avoir dépensé 77 € cette année</a:t>
            </a:r>
            <a:endParaRPr lang="fr-FR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400" b="1" strike="noStrike" spc="-1">
                <a:solidFill>
                  <a:srgbClr val="000000"/>
                </a:solidFill>
                <a:latin typeface="Calibri"/>
              </a:rPr>
              <a:t>pour le cinéma.</a:t>
            </a:r>
            <a:endParaRPr lang="fr-FR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400" b="1" strike="noStrike" spc="-1">
                <a:solidFill>
                  <a:srgbClr val="000000"/>
                </a:solidFill>
                <a:latin typeface="Calibri"/>
              </a:rPr>
              <a:t>Combien de films a-t-il vu ? </a:t>
            </a:r>
            <a:endParaRPr lang="fr-FR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</TotalTime>
  <Words>250</Words>
  <Application>Microsoft Office PowerPoint</Application>
  <PresentationFormat>Grand écran</PresentationFormat>
  <Paragraphs>50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Symbol</vt:lpstr>
      <vt:lpstr>Times New Roman</vt:lpstr>
      <vt:lpstr>Wingdings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Emmanuel MALBOS</dc:creator>
  <dc:description/>
  <cp:lastModifiedBy>Emmanuel MALBOS</cp:lastModifiedBy>
  <cp:revision>21</cp:revision>
  <dcterms:created xsi:type="dcterms:W3CDTF">2023-11-21T20:01:36Z</dcterms:created>
  <dcterms:modified xsi:type="dcterms:W3CDTF">2024-04-22T19:02:58Z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Grand écran</vt:lpwstr>
  </property>
  <property fmtid="{D5CDD505-2E9C-101B-9397-08002B2CF9AE}" pid="3" name="Slides">
    <vt:i4>10</vt:i4>
  </property>
</Properties>
</file>