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8" r:id="rId2"/>
    <p:sldId id="259" r:id="rId3"/>
    <p:sldId id="260" r:id="rId4"/>
    <p:sldId id="261" r:id="rId5"/>
    <p:sldId id="270" r:id="rId6"/>
    <p:sldId id="271" r:id="rId7"/>
    <p:sldId id="274" r:id="rId8"/>
    <p:sldId id="275" r:id="rId9"/>
    <p:sldId id="278" r:id="rId10"/>
    <p:sldId id="279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42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E9AF4-B47E-423E-B08F-4103C77609D5}" type="datetimeFigureOut">
              <a:rPr lang="fr-FR" smtClean="0"/>
              <a:t>14/04/2024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63A47F-9565-430C-AC37-DC51F2C6EF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3948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63A47F-9565-430C-AC37-DC51F2C6EFE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0942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9BB2CA-81FA-6533-8D33-59F0D4DE347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8E29169-59D2-59D9-9811-5E5C1801ABF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DEB1A8-E5A0-74B8-0D32-6FC90831288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E9F3311-BC6E-456F-A2C3-A0AA04FB20F7}" type="datetime1">
              <a:rPr lang="fr-FR"/>
              <a:pPr lvl="0"/>
              <a:t>14/04/2024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FC852C-250B-BFE9-DCE1-D1860ECD7EB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247B28-473C-0484-9097-34B1E8EF72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0B37E6-8B9C-4F8D-A6AC-0FDEA81B940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270983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4F284A-2DDC-EAA2-92EF-569AE2F8936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72CAA5-1BED-9CD2-CF8A-084D9513E7E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59BD8C-CD53-CC8E-BFC8-2F3F2045B37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A2A2FB-B6C4-4E83-9A84-C1D76B809547}" type="datetime1">
              <a:rPr lang="fr-FR"/>
              <a:pPr lvl="0"/>
              <a:t>14/04/2024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E4974F-1794-75FA-AED5-5BA8EED86BC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A22AC5-022B-EFC2-7F0B-E14A66DABF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01ECA61-AA03-4AD5-82AC-0EC1C916952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4493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4EF960-1793-E0D3-7275-C79A48C834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BCE0C4-E883-0D97-C2E2-F3C016328D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F15701-323B-6382-473B-0BE7D535DF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F1698C1-F73C-47F9-9D8D-20F17AA2DB5D}" type="datetime1">
              <a:rPr lang="fr-FR"/>
              <a:pPr lvl="0"/>
              <a:t>14/04/2024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31E4B4-6AF7-B5E5-99A6-06AB8ECF4D0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5A0DB9-4839-E62B-7307-2BE640693F8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8C4646A-3549-40EB-833A-0746B77559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3884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2CC90B-AA1E-2B91-17C5-8FA356A6EC6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9D0983-37E7-285C-94E3-6A675FE1F6F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068AFCF-130B-5A9F-837E-E64983FF72A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D10E4AA-64F1-A75B-D348-840D8DEC5FC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702E4A-15B6-443E-8A03-3E6D352714C7}" type="datetime1">
              <a:rPr lang="fr-FR"/>
              <a:pPr lvl="0"/>
              <a:t>14/04/2024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C604AF3-337C-7474-1106-36FECC62912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E022BCA-EC9D-1BB9-61C4-EA0683F517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1DE4FB5-C133-4BCF-8E24-B90C8E71F1C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3787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F5D2B5-5404-494C-331E-7BFED581BE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D12437-B2B4-3627-FFBF-AF5FAB0B03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B2AD46-8600-7D91-3D5C-396FF9E02D0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9F25A7E-6007-72D4-F623-37DE88E27949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27AFAF8-FA6D-180D-F892-9E6039A8C4E1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B62F4AF-8589-CB2D-A0C8-496915BB873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FC88CC1-BE8C-400D-86A9-2284FFF5D44C}" type="datetime1">
              <a:rPr lang="fr-FR"/>
              <a:pPr lvl="0"/>
              <a:t>14/04/2024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9A6FAE5-EC44-6AC0-E2AD-B70926D145A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2316760-61E2-2566-E264-CDD6DF85B35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6023729-400A-4518-A384-8A53113723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880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9FFC4E-DE11-2691-DC63-31753933D9A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294FA82-C893-9C7B-6813-8844521E3E4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5AA0642-01C5-4524-9066-DC33502D645F}" type="datetime1">
              <a:rPr lang="fr-FR"/>
              <a:pPr lvl="0"/>
              <a:t>14/04/2024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858AB54-0FEF-4B33-4C2D-F0E62CDF3B1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DB6F74A-0009-EF13-2E2E-1EEAB645E4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9BDAA76-F4F8-40A7-A1DD-8B09BE13823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6769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480FAA2-5723-8E78-709E-9052AA6D029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DA1791-51F2-4F21-B6A0-76955D3CF950}" type="datetime1">
              <a:rPr lang="fr-FR"/>
              <a:pPr lvl="0"/>
              <a:t>14/04/2024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B748B86-A6F7-A4DC-3CAE-B598EE8C9FB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5F40F9-0BBC-9F42-87A8-AF8C5EC087C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AF1E49A-9364-40BD-AAC8-15C16940CE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441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FEBC5-0633-0472-28E9-D1E3ED622A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EB1085-16C3-BBFA-3857-7AC7E8AA8F5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83131A4-64E8-82DA-47B3-765281250D8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E5AA272-07EA-FEB9-E4E6-3ABF7A853AD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2D331B-7115-4158-B29B-81C0B7F82F11}" type="datetime1">
              <a:rPr lang="fr-FR"/>
              <a:pPr lvl="0"/>
              <a:t>14/04/2024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93D2152-6948-5A9D-B13C-6997B324E46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21A17B9-2C72-E563-97B1-1900B9B4AE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B5A70C4-DBBF-4DAD-A8EC-ED1A621B20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5514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9CA7AD-BBC4-0098-2B55-61D743C637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F766DF8-13F1-978E-FF79-67A96C42FA9C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98D68F7-6BCF-BF08-7177-6427E813A7E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C72E19A-6596-844D-7B0D-0173AB0415E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0169260-7775-43E7-B574-EA62B10687E5}" type="datetime1">
              <a:rPr lang="fr-FR"/>
              <a:pPr lvl="0"/>
              <a:t>14/04/2024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104FFE4-C2A5-81F4-A103-656D8787154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903B32-3113-AA6A-6D86-41A0A2EF58F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BF73531-2BA7-4C9F-9224-641DC652D42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399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259120-DE07-E024-AEB8-4FA7AD3FD84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970CFBC-F27A-877A-7705-DB81C62550D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3634DC-5B97-CF19-5956-E2F77368D20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F519218-0C2C-4DD9-9AA0-922EAFDF761C}" type="datetime1">
              <a:rPr lang="fr-FR"/>
              <a:pPr lvl="0"/>
              <a:t>14/04/2024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A50E67-5B53-2AD4-C0FF-5F14BB88DF1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D903CE-DF11-4A33-5797-39C2F004F81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865819C-6A7B-4DEC-98D9-078F9F18B6F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705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140E09F-E38F-3137-F4F5-91DF4671B1EA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A13A63F-B1E6-3170-A2EE-3BA935AB6CF3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61DB4A-0B8E-7521-A351-8DBEF75306A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F5D208D-9A0A-466B-A3D2-6A0E2D352753}" type="datetime1">
              <a:rPr lang="fr-FR"/>
              <a:pPr lvl="0"/>
              <a:t>14/04/2024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1B73D9-24CA-DD22-5789-BC894D920DC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9451FD-571B-8483-B5B4-4AF538AB369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98F2C46-B238-4644-911C-08ED83C98A2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5101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B6E41A7-448F-E636-B369-32AFE5D9AD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F0B4EE-C24B-1DAB-12DD-77518C5CCD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A75F73-96C5-3CB5-D810-C41DCF5352AA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85D2D0BA-42C6-4217-B562-187E57A019A8}" type="datetime1">
              <a:rPr lang="fr-FR"/>
              <a:pPr lvl="0"/>
              <a:t>14/04/2024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58CE37-A984-3E01-578A-5E6A86173994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D777D1-7CAD-FA82-BFED-EAF3674839B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53698CE1-621D-4D90-B198-87307848C9A9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fr-FR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37A44B9A-AAA2-2FFD-D82B-5EDBFDDB019A}"/>
                  </a:ext>
                </a:extLst>
              </p:cNvPr>
              <p:cNvSpPr txBox="1"/>
              <p:nvPr/>
            </p:nvSpPr>
            <p:spPr>
              <a:xfrm>
                <a:off x="4142131" y="4449516"/>
                <a:ext cx="3907736" cy="1200970"/>
              </a:xfrm>
              <a:prstGeom prst="rect">
                <a:avLst/>
              </a:prstGeom>
              <a:solidFill>
                <a:srgbClr val="FF0000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6600" b="1" dirty="0"/>
                  <a:t>AC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6600" b="1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6600" b="1" i="1" smtClean="0">
                            <a:latin typeface="Cambria Math" panose="02040503050406030204" pitchFamily="18" charset="0"/>
                          </a:rPr>
                          <m:t>……</m:t>
                        </m:r>
                      </m:e>
                    </m:rad>
                  </m:oMath>
                </a14:m>
                <a:endParaRPr lang="fr-FR" sz="6600" b="1" dirty="0"/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37A44B9A-AAA2-2FFD-D82B-5EDBFDDB0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2131" y="4449516"/>
                <a:ext cx="3907736" cy="1200970"/>
              </a:xfrm>
              <a:prstGeom prst="rect">
                <a:avLst/>
              </a:prstGeom>
              <a:blipFill>
                <a:blip r:embed="rId2"/>
                <a:stretch>
                  <a:fillRect l="-10125" t="-16751" b="-3147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 4">
            <a:extLst>
              <a:ext uri="{FF2B5EF4-FFF2-40B4-BE49-F238E27FC236}">
                <a16:creationId xmlns:a16="http://schemas.microsoft.com/office/drawing/2014/main" id="{07EFBEE3-4ECF-9110-3E1F-E363CEF11E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2648" y="508764"/>
            <a:ext cx="6226757" cy="3368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714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23B20E0-7E27-3138-DD1F-93E727323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9174" y="932153"/>
            <a:ext cx="6226757" cy="336857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8639A034-8022-C05D-E386-7355B7B00A47}"/>
                  </a:ext>
                </a:extLst>
              </p:cNvPr>
              <p:cNvSpPr txBox="1"/>
              <p:nvPr/>
            </p:nvSpPr>
            <p:spPr>
              <a:xfrm>
                <a:off x="1556939" y="4481596"/>
                <a:ext cx="7877990" cy="121373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6600" b="1" dirty="0"/>
                  <a:t>AC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6600" b="1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6600" b="1" i="1" smtClean="0">
                            <a:latin typeface="Cambria Math" panose="02040503050406030204" pitchFamily="18" charset="0"/>
                          </a:rPr>
                          <m:t>𝟒𝟗</m:t>
                        </m:r>
                        <m:r>
                          <a:rPr lang="fr-FR" sz="66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sz="6600" b="1" i="1" smtClean="0">
                            <a:latin typeface="Cambria Math" panose="02040503050406030204" pitchFamily="18" charset="0"/>
                          </a:rPr>
                          <m:t>𝟗</m:t>
                        </m:r>
                      </m:e>
                    </m:rad>
                    <m:r>
                      <a:rPr lang="fr-FR" sz="6600" b="1" i="1" smtClean="0">
                        <a:latin typeface="Cambria Math" panose="02040503050406030204" pitchFamily="18" charset="0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fr-FR" sz="6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6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𝟓𝟖</m:t>
                        </m:r>
                      </m:e>
                    </m:rad>
                  </m:oMath>
                </a14:m>
                <a:endParaRPr lang="fr-FR" sz="6600" b="1" dirty="0"/>
              </a:p>
            </p:txBody>
          </p:sp>
        </mc:Choice>
        <mc:Fallback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8639A034-8022-C05D-E386-7355B7B00A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6939" y="4481596"/>
                <a:ext cx="7877990" cy="1213730"/>
              </a:xfrm>
              <a:prstGeom prst="rect">
                <a:avLst/>
              </a:prstGeom>
              <a:blipFill>
                <a:blip r:embed="rId3"/>
                <a:stretch>
                  <a:fillRect l="-4795" t="-8040" b="-3819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7440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40A3B436-9E39-8851-9DD4-AC79A95E56EF}"/>
              </a:ext>
            </a:extLst>
          </p:cNvPr>
          <p:cNvSpPr txBox="1"/>
          <p:nvPr/>
        </p:nvSpPr>
        <p:spPr>
          <a:xfrm>
            <a:off x="4308836" y="5122946"/>
            <a:ext cx="2533066" cy="830997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fr-FR" sz="4800" b="1" dirty="0"/>
              <a:t>? = ……….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C857453-4DD8-EE2D-CBC0-85009C26D0AC}"/>
              </a:ext>
            </a:extLst>
          </p:cNvPr>
          <p:cNvSpPr txBox="1"/>
          <p:nvPr/>
        </p:nvSpPr>
        <p:spPr>
          <a:xfrm>
            <a:off x="1538553" y="332259"/>
            <a:ext cx="875615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donne le tableau de proportionnalité suivant :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77EC410-5586-8DD6-E788-7EC63A9FA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1333" y="2727603"/>
            <a:ext cx="5170643" cy="2123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173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2173676-BAAD-05B5-CEB5-AD527AC10C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0553" y="2218317"/>
            <a:ext cx="5170643" cy="2123657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05B1B091-0D0F-CE33-F887-7332A52C8411}"/>
              </a:ext>
            </a:extLst>
          </p:cNvPr>
          <p:cNvSpPr/>
          <p:nvPr/>
        </p:nvSpPr>
        <p:spPr>
          <a:xfrm>
            <a:off x="7893934" y="2963119"/>
            <a:ext cx="1921398" cy="70605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/>
              <a:t>× 1,5</a:t>
            </a: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3C5F560F-7990-751D-C3F9-0AAC858509C9}"/>
              </a:ext>
            </a:extLst>
          </p:cNvPr>
          <p:cNvSpPr/>
          <p:nvPr/>
        </p:nvSpPr>
        <p:spPr>
          <a:xfrm>
            <a:off x="7465925" y="2592475"/>
            <a:ext cx="753627" cy="452176"/>
          </a:xfrm>
          <a:custGeom>
            <a:avLst/>
            <a:gdLst>
              <a:gd name="connsiteX0" fmla="*/ 0 w 753627"/>
              <a:gd name="connsiteY0" fmla="*/ 0 h 452176"/>
              <a:gd name="connsiteX1" fmla="*/ 130629 w 753627"/>
              <a:gd name="connsiteY1" fmla="*/ 10048 h 452176"/>
              <a:gd name="connsiteX2" fmla="*/ 180871 w 753627"/>
              <a:gd name="connsiteY2" fmla="*/ 30145 h 452176"/>
              <a:gd name="connsiteX3" fmla="*/ 221064 w 753627"/>
              <a:gd name="connsiteY3" fmla="*/ 40193 h 452176"/>
              <a:gd name="connsiteX4" fmla="*/ 261257 w 753627"/>
              <a:gd name="connsiteY4" fmla="*/ 60290 h 452176"/>
              <a:gd name="connsiteX5" fmla="*/ 361741 w 753627"/>
              <a:gd name="connsiteY5" fmla="*/ 90435 h 452176"/>
              <a:gd name="connsiteX6" fmla="*/ 401934 w 753627"/>
              <a:gd name="connsiteY6" fmla="*/ 120580 h 452176"/>
              <a:gd name="connsiteX7" fmla="*/ 432079 w 753627"/>
              <a:gd name="connsiteY7" fmla="*/ 130628 h 452176"/>
              <a:gd name="connsiteX8" fmla="*/ 482321 w 753627"/>
              <a:gd name="connsiteY8" fmla="*/ 170822 h 452176"/>
              <a:gd name="connsiteX9" fmla="*/ 532563 w 753627"/>
              <a:gd name="connsiteY9" fmla="*/ 200967 h 452176"/>
              <a:gd name="connsiteX10" fmla="*/ 602901 w 753627"/>
              <a:gd name="connsiteY10" fmla="*/ 281354 h 452176"/>
              <a:gd name="connsiteX11" fmla="*/ 653143 w 753627"/>
              <a:gd name="connsiteY11" fmla="*/ 351692 h 452176"/>
              <a:gd name="connsiteX12" fmla="*/ 693337 w 753627"/>
              <a:gd name="connsiteY12" fmla="*/ 371789 h 452176"/>
              <a:gd name="connsiteX13" fmla="*/ 713433 w 753627"/>
              <a:gd name="connsiteY13" fmla="*/ 401934 h 452176"/>
              <a:gd name="connsiteX14" fmla="*/ 723482 w 753627"/>
              <a:gd name="connsiteY14" fmla="*/ 432079 h 452176"/>
              <a:gd name="connsiteX15" fmla="*/ 753627 w 753627"/>
              <a:gd name="connsiteY15" fmla="*/ 452176 h 45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3627" h="452176">
                <a:moveTo>
                  <a:pt x="0" y="0"/>
                </a:moveTo>
                <a:cubicBezTo>
                  <a:pt x="43543" y="3349"/>
                  <a:pt x="87552" y="2868"/>
                  <a:pt x="130629" y="10048"/>
                </a:cubicBezTo>
                <a:cubicBezTo>
                  <a:pt x="148421" y="13013"/>
                  <a:pt x="163759" y="24441"/>
                  <a:pt x="180871" y="30145"/>
                </a:cubicBezTo>
                <a:cubicBezTo>
                  <a:pt x="193972" y="34512"/>
                  <a:pt x="207666" y="36844"/>
                  <a:pt x="221064" y="40193"/>
                </a:cubicBezTo>
                <a:cubicBezTo>
                  <a:pt x="234462" y="46892"/>
                  <a:pt x="247349" y="54727"/>
                  <a:pt x="261257" y="60290"/>
                </a:cubicBezTo>
                <a:cubicBezTo>
                  <a:pt x="302031" y="76600"/>
                  <a:pt x="322260" y="80565"/>
                  <a:pt x="361741" y="90435"/>
                </a:cubicBezTo>
                <a:cubicBezTo>
                  <a:pt x="375139" y="100483"/>
                  <a:pt x="387393" y="112271"/>
                  <a:pt x="401934" y="120580"/>
                </a:cubicBezTo>
                <a:cubicBezTo>
                  <a:pt x="411130" y="125835"/>
                  <a:pt x="423097" y="125014"/>
                  <a:pt x="432079" y="130628"/>
                </a:cubicBezTo>
                <a:cubicBezTo>
                  <a:pt x="450266" y="141995"/>
                  <a:pt x="464751" y="158523"/>
                  <a:pt x="482321" y="170822"/>
                </a:cubicBezTo>
                <a:cubicBezTo>
                  <a:pt x="498321" y="182022"/>
                  <a:pt x="515816" y="190919"/>
                  <a:pt x="532563" y="200967"/>
                </a:cubicBezTo>
                <a:cubicBezTo>
                  <a:pt x="620071" y="317644"/>
                  <a:pt x="498829" y="159935"/>
                  <a:pt x="602901" y="281354"/>
                </a:cubicBezTo>
                <a:cubicBezTo>
                  <a:pt x="622450" y="304162"/>
                  <a:pt x="629394" y="331336"/>
                  <a:pt x="653143" y="351692"/>
                </a:cubicBezTo>
                <a:cubicBezTo>
                  <a:pt x="664516" y="361440"/>
                  <a:pt x="679939" y="365090"/>
                  <a:pt x="693337" y="371789"/>
                </a:cubicBezTo>
                <a:cubicBezTo>
                  <a:pt x="700036" y="381837"/>
                  <a:pt x="708032" y="391132"/>
                  <a:pt x="713433" y="401934"/>
                </a:cubicBezTo>
                <a:cubicBezTo>
                  <a:pt x="718170" y="411408"/>
                  <a:pt x="716865" y="423808"/>
                  <a:pt x="723482" y="432079"/>
                </a:cubicBezTo>
                <a:cubicBezTo>
                  <a:pt x="731026" y="441509"/>
                  <a:pt x="753627" y="452176"/>
                  <a:pt x="753627" y="452176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53F56B1D-4CCE-B28E-7989-9B349E3ACE9F}"/>
              </a:ext>
            </a:extLst>
          </p:cNvPr>
          <p:cNvSpPr/>
          <p:nvPr/>
        </p:nvSpPr>
        <p:spPr>
          <a:xfrm>
            <a:off x="7455877" y="3607358"/>
            <a:ext cx="844061" cy="261257"/>
          </a:xfrm>
          <a:custGeom>
            <a:avLst/>
            <a:gdLst>
              <a:gd name="connsiteX0" fmla="*/ 844061 w 844061"/>
              <a:gd name="connsiteY0" fmla="*/ 0 h 261257"/>
              <a:gd name="connsiteX1" fmla="*/ 823965 w 844061"/>
              <a:gd name="connsiteY1" fmla="*/ 50242 h 261257"/>
              <a:gd name="connsiteX2" fmla="*/ 743578 w 844061"/>
              <a:gd name="connsiteY2" fmla="*/ 110532 h 261257"/>
              <a:gd name="connsiteX3" fmla="*/ 693336 w 844061"/>
              <a:gd name="connsiteY3" fmla="*/ 120580 h 261257"/>
              <a:gd name="connsiteX4" fmla="*/ 602901 w 844061"/>
              <a:gd name="connsiteY4" fmla="*/ 140677 h 261257"/>
              <a:gd name="connsiteX5" fmla="*/ 502418 w 844061"/>
              <a:gd name="connsiteY5" fmla="*/ 180871 h 261257"/>
              <a:gd name="connsiteX6" fmla="*/ 452176 w 844061"/>
              <a:gd name="connsiteY6" fmla="*/ 190919 h 261257"/>
              <a:gd name="connsiteX7" fmla="*/ 331596 w 844061"/>
              <a:gd name="connsiteY7" fmla="*/ 211016 h 261257"/>
              <a:gd name="connsiteX8" fmla="*/ 291402 w 844061"/>
              <a:gd name="connsiteY8" fmla="*/ 221064 h 261257"/>
              <a:gd name="connsiteX9" fmla="*/ 261257 w 844061"/>
              <a:gd name="connsiteY9" fmla="*/ 231112 h 261257"/>
              <a:gd name="connsiteX10" fmla="*/ 120580 w 844061"/>
              <a:gd name="connsiteY10" fmla="*/ 241161 h 261257"/>
              <a:gd name="connsiteX11" fmla="*/ 30145 w 844061"/>
              <a:gd name="connsiteY11" fmla="*/ 251209 h 261257"/>
              <a:gd name="connsiteX12" fmla="*/ 0 w 844061"/>
              <a:gd name="connsiteY12" fmla="*/ 261257 h 261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44061" h="261257">
                <a:moveTo>
                  <a:pt x="844061" y="0"/>
                </a:moveTo>
                <a:cubicBezTo>
                  <a:pt x="837362" y="16747"/>
                  <a:pt x="835039" y="36004"/>
                  <a:pt x="823965" y="50242"/>
                </a:cubicBezTo>
                <a:cubicBezTo>
                  <a:pt x="823414" y="50950"/>
                  <a:pt x="758277" y="105020"/>
                  <a:pt x="743578" y="110532"/>
                </a:cubicBezTo>
                <a:cubicBezTo>
                  <a:pt x="727586" y="116529"/>
                  <a:pt x="709905" y="116438"/>
                  <a:pt x="693336" y="120580"/>
                </a:cubicBezTo>
                <a:cubicBezTo>
                  <a:pt x="594383" y="145318"/>
                  <a:pt x="768814" y="113026"/>
                  <a:pt x="602901" y="140677"/>
                </a:cubicBezTo>
                <a:cubicBezTo>
                  <a:pt x="569407" y="154075"/>
                  <a:pt x="537792" y="173796"/>
                  <a:pt x="502418" y="180871"/>
                </a:cubicBezTo>
                <a:cubicBezTo>
                  <a:pt x="485671" y="184220"/>
                  <a:pt x="468995" y="187951"/>
                  <a:pt x="452176" y="190919"/>
                </a:cubicBezTo>
                <a:cubicBezTo>
                  <a:pt x="412048" y="198000"/>
                  <a:pt x="371127" y="201134"/>
                  <a:pt x="331596" y="211016"/>
                </a:cubicBezTo>
                <a:cubicBezTo>
                  <a:pt x="318198" y="214365"/>
                  <a:pt x="304681" y="217270"/>
                  <a:pt x="291402" y="221064"/>
                </a:cubicBezTo>
                <a:cubicBezTo>
                  <a:pt x="281218" y="223974"/>
                  <a:pt x="271776" y="229874"/>
                  <a:pt x="261257" y="231112"/>
                </a:cubicBezTo>
                <a:cubicBezTo>
                  <a:pt x="214567" y="236605"/>
                  <a:pt x="167415" y="237088"/>
                  <a:pt x="120580" y="241161"/>
                </a:cubicBezTo>
                <a:cubicBezTo>
                  <a:pt x="90364" y="243789"/>
                  <a:pt x="60290" y="247860"/>
                  <a:pt x="30145" y="251209"/>
                </a:cubicBezTo>
                <a:lnTo>
                  <a:pt x="0" y="261257"/>
                </a:lnTo>
              </a:path>
            </a:pathLst>
          </a:cu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F00E50F-C1FF-795B-5197-DD47844F0A54}"/>
              </a:ext>
            </a:extLst>
          </p:cNvPr>
          <p:cNvSpPr txBox="1"/>
          <p:nvPr/>
        </p:nvSpPr>
        <p:spPr>
          <a:xfrm>
            <a:off x="2480553" y="4616679"/>
            <a:ext cx="5686172" cy="120032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= 1,5 × 6 = </a:t>
            </a:r>
            <a:r>
              <a:rPr lang="fr-FR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097968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A36E8B2-81EE-F471-277F-CEE63E736328}"/>
              </a:ext>
            </a:extLst>
          </p:cNvPr>
          <p:cNvSpPr txBox="1"/>
          <p:nvPr/>
        </p:nvSpPr>
        <p:spPr>
          <a:xfrm>
            <a:off x="689712" y="4313828"/>
            <a:ext cx="10812575" cy="144655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 est le plus petit 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A4286BE-EB46-526F-8CBD-9A5DAA944A3F}"/>
              </a:ext>
            </a:extLst>
          </p:cNvPr>
          <p:cNvSpPr txBox="1"/>
          <p:nvPr/>
        </p:nvSpPr>
        <p:spPr>
          <a:xfrm>
            <a:off x="96867" y="734679"/>
            <a:ext cx="11528028" cy="267765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9600" b="1" dirty="0"/>
              <a:t> </a:t>
            </a:r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Voici trois nombres entiers :</a:t>
            </a:r>
          </a:p>
          <a:p>
            <a:pPr algn="ctr"/>
            <a:r>
              <a:rPr lang="fr-FR" sz="7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 </a:t>
            </a:r>
            <a:r>
              <a:rPr lang="fr-FR" sz="7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1 et </a:t>
            </a:r>
            <a:r>
              <a:rPr lang="fr-FR" sz="7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+ 1.</a:t>
            </a:r>
          </a:p>
        </p:txBody>
      </p:sp>
    </p:spTree>
    <p:extLst>
      <p:ext uri="{BB962C8B-B14F-4D97-AF65-F5344CB8AC3E}">
        <p14:creationId xmlns:p14="http://schemas.microsoft.com/office/powerpoint/2010/main" val="2143053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182E937-5A4D-9228-AAB6-5D58F50EEF69}"/>
              </a:ext>
            </a:extLst>
          </p:cNvPr>
          <p:cNvSpPr txBox="1"/>
          <p:nvPr/>
        </p:nvSpPr>
        <p:spPr>
          <a:xfrm>
            <a:off x="1301895" y="4755345"/>
            <a:ext cx="8252580" cy="110799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6600" b="1" dirty="0"/>
              <a:t> </a:t>
            </a:r>
            <a:r>
              <a:rPr lang="fr-FR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plus petit est </a:t>
            </a:r>
            <a:r>
              <a:rPr lang="fr-FR" sz="6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fr-FR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1</a:t>
            </a:r>
            <a:r>
              <a:rPr lang="fr-FR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fr-FR" sz="7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077C140-65DF-0D5A-DA96-4EC8A75E8C04}"/>
              </a:ext>
            </a:extLst>
          </p:cNvPr>
          <p:cNvSpPr txBox="1"/>
          <p:nvPr/>
        </p:nvSpPr>
        <p:spPr>
          <a:xfrm>
            <a:off x="331986" y="1548657"/>
            <a:ext cx="11528028" cy="267765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9600" b="1" dirty="0"/>
              <a:t> </a:t>
            </a:r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Voici trois nombres entiers :</a:t>
            </a:r>
          </a:p>
          <a:p>
            <a:pPr algn="ctr"/>
            <a:r>
              <a:rPr lang="fr-FR" sz="7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 </a:t>
            </a:r>
            <a:r>
              <a:rPr lang="fr-FR" sz="7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1 et </a:t>
            </a:r>
            <a:r>
              <a:rPr lang="fr-FR" sz="7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+ 1.</a:t>
            </a:r>
          </a:p>
        </p:txBody>
      </p:sp>
    </p:spTree>
    <p:extLst>
      <p:ext uri="{BB962C8B-B14F-4D97-AF65-F5344CB8AC3E}">
        <p14:creationId xmlns:p14="http://schemas.microsoft.com/office/powerpoint/2010/main" val="5681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A36E8B2-81EE-F471-277F-CEE63E736328}"/>
              </a:ext>
            </a:extLst>
          </p:cNvPr>
          <p:cNvSpPr txBox="1"/>
          <p:nvPr/>
        </p:nvSpPr>
        <p:spPr>
          <a:xfrm>
            <a:off x="3115642" y="907776"/>
            <a:ext cx="4524701" cy="1323439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Calculer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0A4286BE-EB46-526F-8CBD-9A5DAA944A3F}"/>
                  </a:ext>
                </a:extLst>
              </p:cNvPr>
              <p:cNvSpPr txBox="1"/>
              <p:nvPr/>
            </p:nvSpPr>
            <p:spPr>
              <a:xfrm>
                <a:off x="4255140" y="3023718"/>
                <a:ext cx="2552109" cy="160306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9600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fr-FR" sz="9600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9600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fr-FR" sz="96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0A4286BE-EB46-526F-8CBD-9A5DAA944A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5140" y="3023718"/>
                <a:ext cx="2552109" cy="160306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999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1009A00A-3248-D9E5-6E14-5DABE27F7AEE}"/>
                  </a:ext>
                </a:extLst>
              </p:cNvPr>
              <p:cNvSpPr txBox="1"/>
              <p:nvPr/>
            </p:nvSpPr>
            <p:spPr>
              <a:xfrm>
                <a:off x="2134929" y="1944028"/>
                <a:ext cx="8938601" cy="233326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7200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fr-FR" sz="7200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7200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sup>
                      </m:sSup>
                      <m:r>
                        <a:rPr lang="fr-FR" sz="7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fr-FR" sz="7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𝟏𝟎</m:t>
                      </m:r>
                      <m:r>
                        <a:rPr lang="fr-FR" sz="7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r>
                        <a:rPr lang="fr-FR" sz="7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𝟏𝟎</m:t>
                      </m:r>
                      <m:r>
                        <a:rPr lang="fr-FR" sz="7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×</m:t>
                      </m:r>
                      <m:r>
                        <a:rPr lang="fr-FR" sz="7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𝟏𝟎</m:t>
                      </m:r>
                    </m:oMath>
                  </m:oMathPara>
                </a14:m>
                <a:endParaRPr lang="fr-FR" sz="7200" b="1" i="1" dirty="0"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7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         =</m:t>
                      </m:r>
                      <m:r>
                        <a:rPr lang="fr-FR" sz="7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𝟏𝟎𝟎𝟎</m:t>
                      </m:r>
                    </m:oMath>
                  </m:oMathPara>
                </a14:m>
                <a:endParaRPr lang="fr-FR" sz="7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1009A00A-3248-D9E5-6E14-5DABE27F7A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4929" y="1944028"/>
                <a:ext cx="8938601" cy="233326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5627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A36E8B2-81EE-F471-277F-CEE63E736328}"/>
              </a:ext>
            </a:extLst>
          </p:cNvPr>
          <p:cNvSpPr txBox="1"/>
          <p:nvPr/>
        </p:nvSpPr>
        <p:spPr>
          <a:xfrm>
            <a:off x="3115642" y="907776"/>
            <a:ext cx="4524701" cy="1323439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Calculer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0A4286BE-EB46-526F-8CBD-9A5DAA944A3F}"/>
                  </a:ext>
                </a:extLst>
              </p:cNvPr>
              <p:cNvSpPr txBox="1"/>
              <p:nvPr/>
            </p:nvSpPr>
            <p:spPr>
              <a:xfrm>
                <a:off x="3461587" y="3154346"/>
                <a:ext cx="4561249" cy="160306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𝟑</m:t>
                      </m:r>
                      <m:r>
                        <a:rPr lang="fr-FR" sz="9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− </m:t>
                      </m:r>
                      <m:sSup>
                        <m:sSupPr>
                          <m:ctrlPr>
                            <a:rPr lang="fr-FR" sz="9600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fr-FR" sz="9600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e>
                        <m:sup>
                          <m:r>
                            <a:rPr lang="fr-FR" sz="9600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fr-FR" sz="96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0A4286BE-EB46-526F-8CBD-9A5DAA944A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1587" y="3154346"/>
                <a:ext cx="4561249" cy="160306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70334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1D822036-AC59-3079-D99A-641E046DF1F9}"/>
                  </a:ext>
                </a:extLst>
              </p:cNvPr>
              <p:cNvSpPr txBox="1"/>
              <p:nvPr/>
            </p:nvSpPr>
            <p:spPr>
              <a:xfrm>
                <a:off x="447324" y="1658609"/>
                <a:ext cx="10110845" cy="308039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𝟑</m:t>
                      </m:r>
                      <m:r>
                        <a:rPr lang="fr-FR" sz="9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− </m:t>
                      </m:r>
                      <m:sSup>
                        <m:sSupPr>
                          <m:ctrlPr>
                            <a:rPr lang="fr-FR" sz="9600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fr-FR" sz="9600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e>
                        <m:sup>
                          <m:r>
                            <a:rPr lang="fr-FR" sz="9600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sup>
                      </m:sSup>
                      <m:r>
                        <a:rPr lang="fr-FR" sz="9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fr-FR" sz="9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𝟑</m:t>
                      </m:r>
                      <m:r>
                        <a:rPr lang="fr-FR" sz="9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−</m:t>
                      </m:r>
                      <m:r>
                        <a:rPr lang="fr-FR" sz="9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𝟐𝟕</m:t>
                      </m:r>
                    </m:oMath>
                  </m:oMathPara>
                </a14:m>
                <a:endParaRPr lang="fr-FR" sz="96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fr-FR" sz="9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= </a:t>
                </a:r>
                <a:r>
                  <a:rPr lang="fr-FR" sz="96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- 24</a:t>
                </a:r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1D822036-AC59-3079-D99A-641E046DF1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24" y="1658609"/>
                <a:ext cx="10110845" cy="3080395"/>
              </a:xfrm>
              <a:prstGeom prst="rect">
                <a:avLst/>
              </a:prstGeom>
              <a:blipFill>
                <a:blip r:embed="rId2"/>
                <a:stretch>
                  <a:fillRect b="-2158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182490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110</Words>
  <Application>Microsoft Office PowerPoint</Application>
  <PresentationFormat>Grand écran</PresentationFormat>
  <Paragraphs>26</Paragraphs>
  <Slides>10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Aptos</vt:lpstr>
      <vt:lpstr>Arial</vt:lpstr>
      <vt:lpstr>Calibri</vt:lpstr>
      <vt:lpstr>Calibri Light</vt:lpstr>
      <vt:lpstr>Cambria Math</vt:lpstr>
      <vt:lpstr>Times New Roman</vt:lpstr>
      <vt:lpstr>Thème Office</vt:lpstr>
      <vt:lpstr>Présentation PowerPoint</vt:lpstr>
      <vt:lpstr>Correction</vt:lpstr>
      <vt:lpstr>Présentation PowerPoint</vt:lpstr>
      <vt:lpstr>Correction</vt:lpstr>
      <vt:lpstr>Présentation PowerPoint</vt:lpstr>
      <vt:lpstr>Correction</vt:lpstr>
      <vt:lpstr>Présentation PowerPoint</vt:lpstr>
      <vt:lpstr>Correction</vt:lpstr>
      <vt:lpstr>Présentation PowerPoint</vt:lpstr>
      <vt:lpstr>Correction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Emmanuel MALBOS</dc:creator>
  <cp:lastModifiedBy>Emmanuel MALBOS</cp:lastModifiedBy>
  <cp:revision>20</cp:revision>
  <dcterms:created xsi:type="dcterms:W3CDTF">2023-11-21T20:01:36Z</dcterms:created>
  <dcterms:modified xsi:type="dcterms:W3CDTF">2024-04-14T18:53:45Z</dcterms:modified>
</cp:coreProperties>
</file>