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60" r:id="rId3"/>
    <p:sldId id="261" r:id="rId4"/>
    <p:sldId id="256" r:id="rId5"/>
    <p:sldId id="257" r:id="rId6"/>
    <p:sldId id="258" r:id="rId7"/>
    <p:sldId id="259" r:id="rId8"/>
    <p:sldId id="268" r:id="rId9"/>
    <p:sldId id="269" r:id="rId10"/>
    <p:sldId id="270" r:id="rId11"/>
    <p:sldId id="271" r:id="rId12"/>
  </p:sldIdLst>
  <p:sldSz cx="12192000" cy="685800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 anchorCtr="1">
            <a:no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fr-FR" sz="6000" b="0" strike="noStrike" spc="-1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lang="fr-FR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fld id="{84471737-7832-4585-81E9-C29598EAD3A4}" type="datetime1">
              <a:rPr lang="fr-FR" sz="1200" b="0" strike="noStrike" spc="-1">
                <a:solidFill>
                  <a:srgbClr val="898989"/>
                </a:solidFill>
                <a:latin typeface="Calibri"/>
              </a:rPr>
              <a:t>29/05/2024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64AD7257-79DD-44F6-9F0A-1E4A8DF6427E}" type="slidenum">
              <a:rPr lang="fr-FR" sz="1200" b="0" strike="noStrike" spc="-1">
                <a:solidFill>
                  <a:srgbClr val="898989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0" strike="noStrike" spc="-1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modifier les styles du texte du masque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Deuxième niveau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Troisième niveau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Cinquième niveau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fld id="{BCE5B563-67C5-4A73-86CF-181C894AF043}" type="datetime1">
              <a:rPr lang="fr-FR" sz="1200" b="0" strike="noStrike" spc="-1">
                <a:solidFill>
                  <a:srgbClr val="898989"/>
                </a:solidFill>
                <a:latin typeface="Calibri"/>
              </a:rPr>
              <a:t>29/05/2024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75DD53D3-FB2D-480D-A510-8C86EB549B37}" type="slidenum">
              <a:rPr lang="fr-FR" sz="1200" b="0" strike="noStrike" spc="-1">
                <a:solidFill>
                  <a:srgbClr val="898989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ZoneTexte 3"/>
          <p:cNvSpPr/>
          <p:nvPr/>
        </p:nvSpPr>
        <p:spPr>
          <a:xfrm>
            <a:off x="3345120" y="146124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9600" b="1" strike="noStrike" spc="-1">
                <a:solidFill>
                  <a:srgbClr val="000000"/>
                </a:solidFill>
                <a:latin typeface="Times New Roman"/>
              </a:rPr>
              <a:t>Calculer :</a:t>
            </a:r>
            <a:endParaRPr lang="fr-FR" sz="9600" b="0" strike="noStrike" spc="-1">
              <a:latin typeface="Arial"/>
            </a:endParaRPr>
          </a:p>
        </p:txBody>
      </p:sp>
      <p:sp>
        <p:nvSpPr>
          <p:cNvPr id="91" name="ZoneTexte 1"/>
          <p:cNvSpPr/>
          <p:nvPr/>
        </p:nvSpPr>
        <p:spPr>
          <a:xfrm>
            <a:off x="3793360" y="3431894"/>
            <a:ext cx="4034223" cy="14450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8800" b="0" strike="noStrike" spc="-1" dirty="0">
                <a:solidFill>
                  <a:srgbClr val="000000"/>
                </a:solidFill>
                <a:latin typeface="Times New Roman"/>
              </a:rPr>
              <a:t>- 15 - 1</a:t>
            </a:r>
            <a:r>
              <a:rPr lang="fr-FR" sz="8800" spc="-1" dirty="0">
                <a:solidFill>
                  <a:srgbClr val="000000"/>
                </a:solidFill>
                <a:latin typeface="Times New Roman"/>
              </a:rPr>
              <a:t>5</a:t>
            </a:r>
            <a:endParaRPr lang="fr-FR" sz="8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6373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re 1"/>
          <p:cNvSpPr txBox="1"/>
          <p:nvPr/>
        </p:nvSpPr>
        <p:spPr>
          <a:xfrm>
            <a:off x="699480" y="520920"/>
            <a:ext cx="290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ZoneTexte 5"/>
          <p:cNvSpPr/>
          <p:nvPr/>
        </p:nvSpPr>
        <p:spPr>
          <a:xfrm>
            <a:off x="1141200" y="1797840"/>
            <a:ext cx="10514160" cy="433819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8000" b="0" strike="noStrike" spc="-1" dirty="0">
                <a:solidFill>
                  <a:srgbClr val="000000"/>
                </a:solidFill>
                <a:latin typeface="Times New Roman"/>
              </a:rPr>
              <a:t>- 15 – 15  = - 15 + (- 15)</a:t>
            </a:r>
          </a:p>
          <a:p>
            <a:pPr>
              <a:lnSpc>
                <a:spcPct val="100000"/>
              </a:lnSpc>
            </a:pPr>
            <a:r>
              <a:rPr lang="fr-FR" sz="8000" b="1" strike="noStrike" spc="-1" dirty="0">
                <a:solidFill>
                  <a:srgbClr val="FF0000"/>
                </a:solidFill>
                <a:latin typeface="Times New Roman"/>
              </a:rPr>
              <a:t>                </a:t>
            </a:r>
            <a:r>
              <a:rPr lang="fr-FR" sz="8000" b="1" strike="noStrike" spc="-1" dirty="0">
                <a:latin typeface="Times New Roman"/>
              </a:rPr>
              <a:t>=</a:t>
            </a:r>
            <a:r>
              <a:rPr lang="fr-FR" sz="8000" b="1" strike="noStrike" spc="-1" dirty="0">
                <a:solidFill>
                  <a:srgbClr val="FF0000"/>
                </a:solidFill>
                <a:latin typeface="Times New Roman"/>
              </a:rPr>
              <a:t> - 30</a:t>
            </a:r>
            <a:endParaRPr lang="fr-FR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strike="noStrike" spc="-1" dirty="0">
                <a:solidFill>
                  <a:srgbClr val="000000"/>
                </a:solidFill>
                <a:latin typeface="Marianne"/>
              </a:rPr>
              <a:t>	</a:t>
            </a:r>
            <a:endParaRPr lang="fr-FR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6779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ZoneTexte 3"/>
          <p:cNvSpPr/>
          <p:nvPr/>
        </p:nvSpPr>
        <p:spPr>
          <a:xfrm>
            <a:off x="3345120" y="146124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9600" b="1" strike="noStrike" spc="-1">
                <a:solidFill>
                  <a:srgbClr val="000000"/>
                </a:solidFill>
                <a:latin typeface="Times New Roman"/>
              </a:rPr>
              <a:t>Calculer :</a:t>
            </a:r>
            <a:endParaRPr lang="fr-FR" sz="9600" b="0" strike="noStrike" spc="-1">
              <a:latin typeface="Arial"/>
            </a:endParaRPr>
          </a:p>
        </p:txBody>
      </p:sp>
      <p:sp>
        <p:nvSpPr>
          <p:cNvPr id="83" name="ZoneTexte 1"/>
          <p:cNvSpPr/>
          <p:nvPr/>
        </p:nvSpPr>
        <p:spPr>
          <a:xfrm>
            <a:off x="3481254" y="3530160"/>
            <a:ext cx="5066172" cy="14450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8800" spc="-1" dirty="0">
                <a:solidFill>
                  <a:srgbClr val="000000"/>
                </a:solidFill>
                <a:latin typeface="Times New Roman"/>
              </a:rPr>
              <a:t>38</a:t>
            </a:r>
            <a:r>
              <a:rPr lang="fr-FR" sz="8800" b="0" strike="noStrike" spc="-1" dirty="0">
                <a:solidFill>
                  <a:srgbClr val="000000"/>
                </a:solidFill>
                <a:latin typeface="Times New Roman"/>
              </a:rPr>
              <a:t> - ( - 12)</a:t>
            </a:r>
            <a:endParaRPr lang="fr-FR" sz="8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re 1"/>
          <p:cNvSpPr txBox="1"/>
          <p:nvPr/>
        </p:nvSpPr>
        <p:spPr>
          <a:xfrm>
            <a:off x="699480" y="520920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ZoneTexte 5"/>
          <p:cNvSpPr/>
          <p:nvPr/>
        </p:nvSpPr>
        <p:spPr>
          <a:xfrm>
            <a:off x="0" y="1670518"/>
            <a:ext cx="10514160" cy="433819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8000" b="0" strike="noStrike" spc="-1" dirty="0">
                <a:solidFill>
                  <a:srgbClr val="000000"/>
                </a:solidFill>
                <a:latin typeface="Times New Roman"/>
              </a:rPr>
              <a:t>       38 - (- 12) = 38 + 12 </a:t>
            </a:r>
          </a:p>
          <a:p>
            <a:pPr>
              <a:lnSpc>
                <a:spcPct val="100000"/>
              </a:lnSpc>
            </a:pPr>
            <a:r>
              <a:rPr lang="fr-FR" sz="8000" spc="-1" dirty="0">
                <a:solidFill>
                  <a:srgbClr val="000000"/>
                </a:solidFill>
                <a:latin typeface="Times New Roman"/>
              </a:rPr>
              <a:t>                        =</a:t>
            </a:r>
            <a:r>
              <a:rPr lang="fr-FR" sz="8000" b="1" spc="-1" dirty="0">
                <a:solidFill>
                  <a:srgbClr val="FF0000"/>
                </a:solidFill>
                <a:latin typeface="Times New Roman"/>
              </a:rPr>
              <a:t> 50</a:t>
            </a:r>
            <a:endParaRPr lang="fr-FR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strike="noStrike" spc="-1" dirty="0">
                <a:solidFill>
                  <a:srgbClr val="000000"/>
                </a:solidFill>
                <a:latin typeface="Marianne"/>
              </a:rPr>
              <a:t>	</a:t>
            </a:r>
            <a:endParaRPr lang="fr-FR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ZoneTexte 3"/>
          <p:cNvSpPr/>
          <p:nvPr/>
        </p:nvSpPr>
        <p:spPr>
          <a:xfrm>
            <a:off x="2419146" y="94038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9600" b="1" strike="noStrike" spc="-1" dirty="0">
                <a:solidFill>
                  <a:srgbClr val="000000"/>
                </a:solidFill>
                <a:latin typeface="Times New Roman"/>
              </a:rPr>
              <a:t>Calculer :</a:t>
            </a:r>
            <a:endParaRPr lang="fr-FR" sz="9600" b="0" strike="noStrike" spc="-1" dirty="0">
              <a:latin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7" name="ZoneTexte 1"/>
              <p:cNvSpPr/>
              <p:nvPr/>
            </p:nvSpPr>
            <p:spPr>
              <a:xfrm>
                <a:off x="3301895" y="2945756"/>
                <a:ext cx="3090503" cy="2634909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88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88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fr-FR" sz="88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fr-FR" sz="88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88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88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88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fr-FR" sz="8800" b="0" strike="noStrike" spc="-1" dirty="0">
                  <a:latin typeface="Arial"/>
                </a:endParaRPr>
              </a:p>
            </p:txBody>
          </p:sp>
        </mc:Choice>
        <mc:Fallback>
          <p:sp>
            <p:nvSpPr>
              <p:cNvPr id="87" name="ZoneText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1895" y="2945756"/>
                <a:ext cx="3090503" cy="263490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re 1"/>
          <p:cNvSpPr txBox="1"/>
          <p:nvPr/>
        </p:nvSpPr>
        <p:spPr>
          <a:xfrm>
            <a:off x="699480" y="520920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A9C93758-B56C-58A4-9282-74DDA6AD29C6}"/>
                  </a:ext>
                </a:extLst>
              </p:cNvPr>
              <p:cNvSpPr/>
              <p:nvPr/>
            </p:nvSpPr>
            <p:spPr>
              <a:xfrm>
                <a:off x="1228814" y="1498920"/>
                <a:ext cx="6430456" cy="4328257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72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72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fr-FR" sz="72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fr-FR" sz="72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72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72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7200" b="0" i="1" strike="noStrike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fr-FR" sz="7200" b="0" i="1" strike="noStrike" spc="-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7200" i="1" spc="-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7200" b="0" i="1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fr-FR" sz="7200" b="0" i="1" spc="-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fr-FR" sz="7200" i="1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7200" i="1" spc="-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7200" i="1" spc="-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7200" i="1" spc="-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fr-FR" sz="7200" b="0" strike="noStrike" spc="-1" dirty="0">
                  <a:latin typeface="Arial"/>
                </a:endParaRPr>
              </a:p>
              <a:p>
                <a:pPr>
                  <a:lnSpc>
                    <a:spcPct val="100000"/>
                  </a:lnSpc>
                </a:pPr>
                <a:r>
                  <a:rPr lang="fr-FR" sz="7200" spc="-1" dirty="0">
                    <a:latin typeface="Arial"/>
                  </a:rPr>
                  <a:t>           </a:t>
                </a:r>
                <a:r>
                  <a:rPr lang="fr-FR" sz="9600" spc="-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9600" b="1" i="1" spc="-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9600" b="1" i="1" spc="-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fr-FR" sz="9600" b="1" i="1" spc="-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endParaRPr lang="fr-FR" sz="9600" b="1" strike="noStrike" spc="-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A9C93758-B56C-58A4-9282-74DDA6AD29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8814" y="1498920"/>
                <a:ext cx="6430456" cy="4328257"/>
              </a:xfrm>
              <a:prstGeom prst="rect">
                <a:avLst/>
              </a:prstGeom>
              <a:blipFill>
                <a:blip r:embed="rId2"/>
                <a:stretch>
                  <a:fillRect b="-7324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CBCC977-EC4C-B1B5-80DF-B5F5EA899948}"/>
              </a:ext>
            </a:extLst>
          </p:cNvPr>
          <p:cNvSpPr txBox="1"/>
          <p:nvPr/>
        </p:nvSpPr>
        <p:spPr>
          <a:xfrm>
            <a:off x="332663" y="266218"/>
            <a:ext cx="1203162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/>
              <a:t>ROMY est un parallélogramme.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169C5B4-E7AA-9727-7B64-7357918DF9F2}"/>
              </a:ext>
            </a:extLst>
          </p:cNvPr>
          <p:cNvCxnSpPr/>
          <p:nvPr/>
        </p:nvCxnSpPr>
        <p:spPr>
          <a:xfrm>
            <a:off x="3437681" y="2141316"/>
            <a:ext cx="466459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1BDA92D-AEE3-BA13-8D6A-60AE4B785F46}"/>
              </a:ext>
            </a:extLst>
          </p:cNvPr>
          <p:cNvCxnSpPr/>
          <p:nvPr/>
        </p:nvCxnSpPr>
        <p:spPr>
          <a:xfrm>
            <a:off x="1853879" y="3671104"/>
            <a:ext cx="466459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F493008-978A-53D6-A9FD-620FC1E21479}"/>
              </a:ext>
            </a:extLst>
          </p:cNvPr>
          <p:cNvCxnSpPr/>
          <p:nvPr/>
        </p:nvCxnSpPr>
        <p:spPr>
          <a:xfrm flipV="1">
            <a:off x="1853879" y="2141316"/>
            <a:ext cx="1583802" cy="15297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CA18319-5736-F1C0-90C8-6A7F08953036}"/>
              </a:ext>
            </a:extLst>
          </p:cNvPr>
          <p:cNvCxnSpPr/>
          <p:nvPr/>
        </p:nvCxnSpPr>
        <p:spPr>
          <a:xfrm flipV="1">
            <a:off x="6518476" y="2141316"/>
            <a:ext cx="1583802" cy="15297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508B59E1-A33E-C271-CEFD-A3A6217ACA1E}"/>
              </a:ext>
            </a:extLst>
          </p:cNvPr>
          <p:cNvSpPr txBox="1"/>
          <p:nvPr/>
        </p:nvSpPr>
        <p:spPr>
          <a:xfrm>
            <a:off x="3298785" y="1768720"/>
            <a:ext cx="578734" cy="37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CE764A0-9B58-621D-3536-1B2816836108}"/>
              </a:ext>
            </a:extLst>
          </p:cNvPr>
          <p:cNvSpPr txBox="1"/>
          <p:nvPr/>
        </p:nvSpPr>
        <p:spPr>
          <a:xfrm>
            <a:off x="8090703" y="1953913"/>
            <a:ext cx="578734" cy="37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9674F6-86DB-3E26-3C8D-82357FD89391}"/>
              </a:ext>
            </a:extLst>
          </p:cNvPr>
          <p:cNvSpPr txBox="1"/>
          <p:nvPr/>
        </p:nvSpPr>
        <p:spPr>
          <a:xfrm>
            <a:off x="6442276" y="3671104"/>
            <a:ext cx="578734" cy="37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1BE76D0-75A2-3137-0AD3-3768C0D25473}"/>
              </a:ext>
            </a:extLst>
          </p:cNvPr>
          <p:cNvSpPr txBox="1"/>
          <p:nvPr/>
        </p:nvSpPr>
        <p:spPr>
          <a:xfrm>
            <a:off x="1526412" y="3661459"/>
            <a:ext cx="578734" cy="37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Y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B13EF43-202A-A328-2094-465AA239FF32}"/>
              </a:ext>
            </a:extLst>
          </p:cNvPr>
          <p:cNvSpPr txBox="1"/>
          <p:nvPr/>
        </p:nvSpPr>
        <p:spPr>
          <a:xfrm>
            <a:off x="1888603" y="2621760"/>
            <a:ext cx="752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6 cm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2087D89-ED48-171C-D2F0-B3A43024C4E7}"/>
                  </a:ext>
                </a:extLst>
              </p:cNvPr>
              <p:cNvSpPr txBox="1"/>
              <p:nvPr/>
            </p:nvSpPr>
            <p:spPr>
              <a:xfrm>
                <a:off x="166332" y="4607970"/>
                <a:ext cx="11581972" cy="830997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4800" dirty="0"/>
                  <a:t>Quelle est la longueur du segment [OM] </a:t>
                </a:r>
                <a14:m>
                  <m:oMath xmlns:m="http://schemas.openxmlformats.org/officeDocument/2006/math">
                    <m:r>
                      <a:rPr lang="fr-FR" sz="4800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fr-FR" sz="4800" dirty="0"/>
                  <a:t> </a:t>
                </a:r>
              </a:p>
            </p:txBody>
          </p:sp>
        </mc:Choice>
        <mc:Fallback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2087D89-ED48-171C-D2F0-B3A43024C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332" y="4607970"/>
                <a:ext cx="11581972" cy="830997"/>
              </a:xfrm>
              <a:prstGeom prst="rect">
                <a:avLst/>
              </a:prstGeom>
              <a:blipFill>
                <a:blip r:embed="rId2"/>
                <a:stretch>
                  <a:fillRect l="-2368" t="-17647" b="-375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0027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A3F30F-2532-5CC9-77D3-76348901B708}"/>
              </a:ext>
            </a:extLst>
          </p:cNvPr>
          <p:cNvSpPr txBox="1"/>
          <p:nvPr/>
        </p:nvSpPr>
        <p:spPr>
          <a:xfrm>
            <a:off x="491135" y="312575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1B6EFEB-8BB1-EBE2-6E65-16C9978D74E4}"/>
              </a:ext>
            </a:extLst>
          </p:cNvPr>
          <p:cNvSpPr txBox="1"/>
          <p:nvPr/>
        </p:nvSpPr>
        <p:spPr>
          <a:xfrm>
            <a:off x="332663" y="2957130"/>
            <a:ext cx="11356314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/>
              <a:t>Comme ROMY est un parallélogramme alors ses</a:t>
            </a:r>
          </a:p>
          <a:p>
            <a:r>
              <a:rPr lang="fr-FR" sz="4000" dirty="0"/>
              <a:t>côtés opposés sont de même longueur.</a:t>
            </a:r>
          </a:p>
          <a:p>
            <a:endParaRPr lang="fr-FR" sz="4000" dirty="0"/>
          </a:p>
          <a:p>
            <a:r>
              <a:rPr lang="fr-FR" sz="4000" dirty="0"/>
              <a:t>Donc :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BD25916-CD82-4A9F-4967-2564C7BAE7DA}"/>
                  </a:ext>
                </a:extLst>
              </p:cNvPr>
              <p:cNvSpPr txBox="1"/>
              <p:nvPr/>
            </p:nvSpPr>
            <p:spPr>
              <a:xfrm>
                <a:off x="2053463" y="4698350"/>
                <a:ext cx="6037241" cy="95115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5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OM </a:t>
                </a:r>
                <a14:m>
                  <m:oMath xmlns:m="http://schemas.openxmlformats.org/officeDocument/2006/math">
                    <m:r>
                      <a:rPr lang="fr-FR" sz="5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5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6 </m:t>
                    </m:r>
                    <m:r>
                      <m:rPr>
                        <m:sty m:val="p"/>
                      </m:rPr>
                      <a:rPr lang="fr-FR" sz="5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fr-FR" sz="54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fr-FR" sz="5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BD25916-CD82-4A9F-4967-2564C7BAE7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3463" y="4698350"/>
                <a:ext cx="6037241" cy="951158"/>
              </a:xfrm>
              <a:prstGeom prst="rect">
                <a:avLst/>
              </a:prstGeom>
              <a:blipFill>
                <a:blip r:embed="rId2"/>
                <a:stretch>
                  <a:fillRect l="-5455" t="-17949" b="-3525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372215A0-70B6-E5E3-CF45-F135B26F3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2481" y="89025"/>
            <a:ext cx="6429375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531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CBCC977-EC4C-B1B5-80DF-B5F5EA899948}"/>
              </a:ext>
            </a:extLst>
          </p:cNvPr>
          <p:cNvSpPr txBox="1"/>
          <p:nvPr/>
        </p:nvSpPr>
        <p:spPr>
          <a:xfrm>
            <a:off x="332663" y="266218"/>
            <a:ext cx="1185773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/>
              <a:t>YHAN est un parallélogramme.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169C5B4-E7AA-9727-7B64-7357918DF9F2}"/>
              </a:ext>
            </a:extLst>
          </p:cNvPr>
          <p:cNvCxnSpPr/>
          <p:nvPr/>
        </p:nvCxnSpPr>
        <p:spPr>
          <a:xfrm>
            <a:off x="3437681" y="2141316"/>
            <a:ext cx="466459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1BDA92D-AEE3-BA13-8D6A-60AE4B785F46}"/>
              </a:ext>
            </a:extLst>
          </p:cNvPr>
          <p:cNvCxnSpPr/>
          <p:nvPr/>
        </p:nvCxnSpPr>
        <p:spPr>
          <a:xfrm>
            <a:off x="1853879" y="3671104"/>
            <a:ext cx="466459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F493008-978A-53D6-A9FD-620FC1E21479}"/>
              </a:ext>
            </a:extLst>
          </p:cNvPr>
          <p:cNvCxnSpPr/>
          <p:nvPr/>
        </p:nvCxnSpPr>
        <p:spPr>
          <a:xfrm flipV="1">
            <a:off x="1853879" y="2141316"/>
            <a:ext cx="1583802" cy="15297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CA18319-5736-F1C0-90C8-6A7F08953036}"/>
              </a:ext>
            </a:extLst>
          </p:cNvPr>
          <p:cNvCxnSpPr/>
          <p:nvPr/>
        </p:nvCxnSpPr>
        <p:spPr>
          <a:xfrm flipV="1">
            <a:off x="6518476" y="2141316"/>
            <a:ext cx="1583802" cy="15297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508B59E1-A33E-C271-CEFD-A3A6217ACA1E}"/>
              </a:ext>
            </a:extLst>
          </p:cNvPr>
          <p:cNvSpPr txBox="1"/>
          <p:nvPr/>
        </p:nvSpPr>
        <p:spPr>
          <a:xfrm>
            <a:off x="3298785" y="1768720"/>
            <a:ext cx="578734" cy="37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Y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CE764A0-9B58-621D-3536-1B2816836108}"/>
              </a:ext>
            </a:extLst>
          </p:cNvPr>
          <p:cNvSpPr txBox="1"/>
          <p:nvPr/>
        </p:nvSpPr>
        <p:spPr>
          <a:xfrm>
            <a:off x="8090703" y="1953913"/>
            <a:ext cx="578734" cy="37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9674F6-86DB-3E26-3C8D-82357FD89391}"/>
              </a:ext>
            </a:extLst>
          </p:cNvPr>
          <p:cNvSpPr txBox="1"/>
          <p:nvPr/>
        </p:nvSpPr>
        <p:spPr>
          <a:xfrm>
            <a:off x="6442276" y="3671104"/>
            <a:ext cx="578734" cy="37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1BE76D0-75A2-3137-0AD3-3768C0D25473}"/>
              </a:ext>
            </a:extLst>
          </p:cNvPr>
          <p:cNvSpPr txBox="1"/>
          <p:nvPr/>
        </p:nvSpPr>
        <p:spPr>
          <a:xfrm>
            <a:off x="1526412" y="3661459"/>
            <a:ext cx="578734" cy="37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B13EF43-202A-A328-2094-465AA239FF32}"/>
              </a:ext>
            </a:extLst>
          </p:cNvPr>
          <p:cNvSpPr txBox="1"/>
          <p:nvPr/>
        </p:nvSpPr>
        <p:spPr>
          <a:xfrm>
            <a:off x="1888603" y="2621760"/>
            <a:ext cx="752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6 cm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2087D89-ED48-171C-D2F0-B3A43024C4E7}"/>
                  </a:ext>
                </a:extLst>
              </p:cNvPr>
              <p:cNvSpPr txBox="1"/>
              <p:nvPr/>
            </p:nvSpPr>
            <p:spPr>
              <a:xfrm>
                <a:off x="925180" y="4533701"/>
                <a:ext cx="9301759" cy="830997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4800" dirty="0"/>
                  <a:t>Quel est le périmètre de YHAN </a:t>
                </a:r>
                <a14:m>
                  <m:oMath xmlns:m="http://schemas.openxmlformats.org/officeDocument/2006/math">
                    <m:r>
                      <a:rPr lang="fr-FR" sz="4800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fr-FR" sz="4800" dirty="0"/>
                  <a:t> </a:t>
                </a:r>
              </a:p>
            </p:txBody>
          </p:sp>
        </mc:Choice>
        <mc:Fallback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2087D89-ED48-171C-D2F0-B3A43024C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180" y="4533701"/>
                <a:ext cx="9301759" cy="830997"/>
              </a:xfrm>
              <a:prstGeom prst="rect">
                <a:avLst/>
              </a:prstGeom>
              <a:blipFill>
                <a:blip r:embed="rId2"/>
                <a:stretch>
                  <a:fillRect l="-3014" t="-17647" b="-375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6D2BA999-ECD9-9EDA-C385-2A6008588559}"/>
              </a:ext>
            </a:extLst>
          </p:cNvPr>
          <p:cNvSpPr txBox="1"/>
          <p:nvPr/>
        </p:nvSpPr>
        <p:spPr>
          <a:xfrm>
            <a:off x="5073484" y="1678283"/>
            <a:ext cx="1005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12 cm</a:t>
            </a:r>
          </a:p>
        </p:txBody>
      </p:sp>
    </p:spTree>
    <p:extLst>
      <p:ext uri="{BB962C8B-B14F-4D97-AF65-F5344CB8AC3E}">
        <p14:creationId xmlns:p14="http://schemas.microsoft.com/office/powerpoint/2010/main" val="2457966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A3F30F-2532-5CC9-77D3-76348901B708}"/>
              </a:ext>
            </a:extLst>
          </p:cNvPr>
          <p:cNvSpPr txBox="1"/>
          <p:nvPr/>
        </p:nvSpPr>
        <p:spPr>
          <a:xfrm>
            <a:off x="491135" y="312575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1B6EFEB-8BB1-EBE2-6E65-16C9978D74E4}"/>
              </a:ext>
            </a:extLst>
          </p:cNvPr>
          <p:cNvSpPr txBox="1"/>
          <p:nvPr/>
        </p:nvSpPr>
        <p:spPr>
          <a:xfrm>
            <a:off x="417843" y="4155735"/>
            <a:ext cx="799000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/>
              <a:t>Le périmètre de YHAN est égal à :</a:t>
            </a:r>
          </a:p>
          <a:p>
            <a:r>
              <a:rPr lang="fr-FR" sz="4000" dirty="0"/>
              <a:t>2 × (6 + 12) = 2 × 18</a:t>
            </a:r>
          </a:p>
          <a:p>
            <a:r>
              <a:rPr lang="fr-FR" sz="4000" dirty="0"/>
              <a:t>                    = </a:t>
            </a:r>
            <a:r>
              <a:rPr lang="fr-FR" sz="4000" b="1" dirty="0">
                <a:solidFill>
                  <a:srgbClr val="FF0000"/>
                </a:solidFill>
              </a:rPr>
              <a:t>36 cm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F3ADB8-6BAC-FAC2-2925-C23BABF7A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7052" y="197191"/>
            <a:ext cx="6467475" cy="2505075"/>
          </a:xfrm>
          <a:prstGeom prst="rect">
            <a:avLst/>
          </a:prstGeom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D7A755A7-F3B7-8347-DFF7-E4336F15B2CC}"/>
              </a:ext>
            </a:extLst>
          </p:cNvPr>
          <p:cNvSpPr/>
          <p:nvPr/>
        </p:nvSpPr>
        <p:spPr>
          <a:xfrm>
            <a:off x="3032567" y="2505124"/>
            <a:ext cx="4051139" cy="923876"/>
          </a:xfrm>
          <a:prstGeom prst="wedgeEllipseCallout">
            <a:avLst>
              <a:gd name="adj1" fmla="val 39453"/>
              <a:gd name="adj2" fmla="val -8533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Les côtés opposés d’un parallélogramme sont de même longueur.</a:t>
            </a:r>
          </a:p>
        </p:txBody>
      </p:sp>
    </p:spTree>
    <p:extLst>
      <p:ext uri="{BB962C8B-B14F-4D97-AF65-F5344CB8AC3E}">
        <p14:creationId xmlns:p14="http://schemas.microsoft.com/office/powerpoint/2010/main" val="2363119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455</TotalTime>
  <Words>158</Words>
  <Application>Microsoft Office PowerPoint</Application>
  <PresentationFormat>Grand écran</PresentationFormat>
  <Paragraphs>47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Marianne</vt:lpstr>
      <vt:lpstr>Symbol</vt:lpstr>
      <vt:lpstr>Times New Roman</vt:lpstr>
      <vt:lpstr>Wingdings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Emmanuel MALBOS</dc:creator>
  <dc:description/>
  <cp:lastModifiedBy>Emmanuel MALBOS</cp:lastModifiedBy>
  <cp:revision>27</cp:revision>
  <dcterms:created xsi:type="dcterms:W3CDTF">2023-11-21T20:01:36Z</dcterms:created>
  <dcterms:modified xsi:type="dcterms:W3CDTF">2024-05-29T12:43:11Z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Grand écran</vt:lpwstr>
  </property>
  <property fmtid="{D5CDD505-2E9C-101B-9397-08002B2CF9AE}" pid="3" name="Slides">
    <vt:i4>20</vt:i4>
  </property>
</Properties>
</file>