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60" r:id="rId3"/>
    <p:sldId id="261" r:id="rId4"/>
    <p:sldId id="256" r:id="rId5"/>
    <p:sldId id="257" r:id="rId6"/>
    <p:sldId id="258" r:id="rId7"/>
    <p:sldId id="259" r:id="rId8"/>
    <p:sldId id="268" r:id="rId9"/>
    <p:sldId id="269" r:id="rId10"/>
    <p:sldId id="270" r:id="rId11"/>
    <p:sldId id="271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4471737-7832-4585-81E9-C29598EAD3A4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29/05/2024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4AD7257-79DD-44F6-9F0A-1E4A8DF6427E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BCE5B563-67C5-4A73-86CF-181C894AF043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29/05/2024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5DD53D3-FB2D-480D-A510-8C86EB549B37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3491609" y="3429000"/>
            <a:ext cx="5045462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15 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+ (- 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40)</a:t>
            </a:r>
            <a:endParaRPr lang="fr-FR" sz="8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37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677840" y="2006184"/>
            <a:ext cx="10514160" cy="31070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15 + ( - </a:t>
            </a: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40)</a:t>
            </a: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= 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- 25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7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3481254" y="3530160"/>
            <a:ext cx="5066172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14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 - ( - 26)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-416689" y="1635794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14 - (- 26) = 14 + 26 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       =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 40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2419146" y="94038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 dirty="0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ZoneTexte 1"/>
              <p:cNvSpPr/>
              <p:nvPr/>
            </p:nvSpPr>
            <p:spPr>
              <a:xfrm>
                <a:off x="3301895" y="2945756"/>
                <a:ext cx="3715546" cy="2634909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87" name="ZoneText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895" y="2945756"/>
                <a:ext cx="3715546" cy="263490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9C93758-B56C-58A4-9282-74DDA6AD29C6}"/>
                  </a:ext>
                </a:extLst>
              </p:cNvPr>
              <p:cNvSpPr/>
              <p:nvPr/>
            </p:nvSpPr>
            <p:spPr>
              <a:xfrm>
                <a:off x="1228814" y="1498920"/>
                <a:ext cx="7642133" cy="439936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72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fr-FR" sz="72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fr-FR" sz="7200" b="0" i="1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fr-FR" sz="7200" i="1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FR" sz="7200" b="0" strike="noStrike" spc="-1" dirty="0"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fr-FR" sz="7200" spc="-1" dirty="0">
                    <a:latin typeface="Arial"/>
                  </a:rPr>
                  <a:t>           </a:t>
                </a:r>
                <a:r>
                  <a:rPr lang="fr-FR" sz="9600" spc="-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fr-FR" sz="9600" b="1" strike="noStrike" spc="-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9C93758-B56C-58A4-9282-74DDA6AD29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814" y="1498920"/>
                <a:ext cx="7642133" cy="4399366"/>
              </a:xfrm>
              <a:prstGeom prst="rect">
                <a:avLst/>
              </a:prstGeom>
              <a:blipFill>
                <a:blip r:embed="rId2"/>
                <a:stretch>
                  <a:fillRect b="-4986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763229" y="325541"/>
            <a:ext cx="78445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TOM est un triangle.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BDA92D-AEE3-BA13-8D6A-60AE4B785F46}"/>
              </a:ext>
            </a:extLst>
          </p:cNvPr>
          <p:cNvCxnSpPr>
            <a:cxnSpLocks/>
          </p:cNvCxnSpPr>
          <p:nvPr/>
        </p:nvCxnSpPr>
        <p:spPr>
          <a:xfrm>
            <a:off x="2916820" y="4041491"/>
            <a:ext cx="2903424" cy="9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493008-978A-53D6-A9FD-620FC1E21479}"/>
              </a:ext>
            </a:extLst>
          </p:cNvPr>
          <p:cNvCxnSpPr>
            <a:cxnSpLocks/>
          </p:cNvCxnSpPr>
          <p:nvPr/>
        </p:nvCxnSpPr>
        <p:spPr>
          <a:xfrm flipV="1">
            <a:off x="2916820" y="2407534"/>
            <a:ext cx="1489277" cy="16339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CA18319-5736-F1C0-90C8-6A7F08953036}"/>
              </a:ext>
            </a:extLst>
          </p:cNvPr>
          <p:cNvCxnSpPr>
            <a:cxnSpLocks/>
          </p:cNvCxnSpPr>
          <p:nvPr/>
        </p:nvCxnSpPr>
        <p:spPr>
          <a:xfrm flipH="1" flipV="1">
            <a:off x="4406097" y="2407534"/>
            <a:ext cx="1414147" cy="16339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08B59E1-A33E-C271-CEFD-A3A6217ACA1E}"/>
              </a:ext>
            </a:extLst>
          </p:cNvPr>
          <p:cNvSpPr txBox="1"/>
          <p:nvPr/>
        </p:nvSpPr>
        <p:spPr>
          <a:xfrm>
            <a:off x="4269624" y="2037787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E764A0-9B58-621D-3536-1B2816836108}"/>
              </a:ext>
            </a:extLst>
          </p:cNvPr>
          <p:cNvSpPr txBox="1"/>
          <p:nvPr/>
        </p:nvSpPr>
        <p:spPr>
          <a:xfrm>
            <a:off x="2554995" y="3910450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9674F6-86DB-3E26-3C8D-82357FD89391}"/>
              </a:ext>
            </a:extLst>
          </p:cNvPr>
          <p:cNvSpPr txBox="1"/>
          <p:nvPr/>
        </p:nvSpPr>
        <p:spPr>
          <a:xfrm>
            <a:off x="5820244" y="3854369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/>
              <p:nvPr/>
            </p:nvSpPr>
            <p:spPr>
              <a:xfrm>
                <a:off x="1088033" y="4829006"/>
                <a:ext cx="8144291" cy="830997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/>
                  <a:t>Quelle est la n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4800" b="0" i="0" smtClean="0">
                        <a:latin typeface="Cambria Math" panose="02040503050406030204" pitchFamily="18" charset="0"/>
                      </a:rPr>
                      <m:t>ature</m:t>
                    </m:r>
                    <m:r>
                      <a:rPr lang="fr-FR" sz="4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4800" b="0" i="0" smtClean="0">
                        <a:latin typeface="Cambria Math" panose="02040503050406030204" pitchFamily="18" charset="0"/>
                      </a:rPr>
                      <m:t>de</m:t>
                    </m:r>
                    <m:r>
                      <a:rPr lang="fr-FR" sz="4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4800" b="0" i="0" smtClean="0">
                        <a:latin typeface="Cambria Math" panose="02040503050406030204" pitchFamily="18" charset="0"/>
                      </a:rPr>
                      <m:t>TOM</m:t>
                    </m:r>
                    <m:r>
                      <a:rPr lang="fr-FR" sz="4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48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fr-FR" sz="4800" dirty="0"/>
                  <a:t> </a:t>
                </a: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033" y="4829006"/>
                <a:ext cx="8144291" cy="830997"/>
              </a:xfrm>
              <a:prstGeom prst="rect">
                <a:avLst/>
              </a:prstGeom>
              <a:blipFill>
                <a:blip r:embed="rId2"/>
                <a:stretch>
                  <a:fillRect l="-3368" t="-17647" b="-37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27F4413-3DB3-41C8-CD6F-3B6F9F46702D}"/>
              </a:ext>
            </a:extLst>
          </p:cNvPr>
          <p:cNvSpPr/>
          <p:nvPr/>
        </p:nvSpPr>
        <p:spPr>
          <a:xfrm>
            <a:off x="3226220" y="3680752"/>
            <a:ext cx="85422" cy="370387"/>
          </a:xfrm>
          <a:custGeom>
            <a:avLst/>
            <a:gdLst>
              <a:gd name="connsiteX0" fmla="*/ 0 w 151753"/>
              <a:gd name="connsiteY0" fmla="*/ 0 h 393539"/>
              <a:gd name="connsiteX1" fmla="*/ 46298 w 151753"/>
              <a:gd name="connsiteY1" fmla="*/ 57873 h 393539"/>
              <a:gd name="connsiteX2" fmla="*/ 69448 w 151753"/>
              <a:gd name="connsiteY2" fmla="*/ 81023 h 393539"/>
              <a:gd name="connsiteX3" fmla="*/ 104172 w 151753"/>
              <a:gd name="connsiteY3" fmla="*/ 92597 h 393539"/>
              <a:gd name="connsiteX4" fmla="*/ 115746 w 151753"/>
              <a:gd name="connsiteY4" fmla="*/ 150471 h 393539"/>
              <a:gd name="connsiteX5" fmla="*/ 150470 w 151753"/>
              <a:gd name="connsiteY5" fmla="*/ 254643 h 393539"/>
              <a:gd name="connsiteX6" fmla="*/ 150470 w 151753"/>
              <a:gd name="connsiteY6" fmla="*/ 393539 h 393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753" h="393539">
                <a:moveTo>
                  <a:pt x="0" y="0"/>
                </a:moveTo>
                <a:cubicBezTo>
                  <a:pt x="15433" y="19291"/>
                  <a:pt x="30221" y="39116"/>
                  <a:pt x="46298" y="57873"/>
                </a:cubicBezTo>
                <a:cubicBezTo>
                  <a:pt x="53400" y="66159"/>
                  <a:pt x="60090" y="75408"/>
                  <a:pt x="69448" y="81023"/>
                </a:cubicBezTo>
                <a:cubicBezTo>
                  <a:pt x="79910" y="87300"/>
                  <a:pt x="92597" y="88739"/>
                  <a:pt x="104172" y="92597"/>
                </a:cubicBezTo>
                <a:cubicBezTo>
                  <a:pt x="108030" y="111888"/>
                  <a:pt x="110093" y="131627"/>
                  <a:pt x="115746" y="150471"/>
                </a:cubicBezTo>
                <a:cubicBezTo>
                  <a:pt x="126160" y="185186"/>
                  <a:pt x="148132" y="217227"/>
                  <a:pt x="150470" y="254643"/>
                </a:cubicBezTo>
                <a:cubicBezTo>
                  <a:pt x="153358" y="300852"/>
                  <a:pt x="150470" y="347240"/>
                  <a:pt x="150470" y="393539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50E903E-04DF-7363-C2BD-1E945C94209D}"/>
              </a:ext>
            </a:extLst>
          </p:cNvPr>
          <p:cNvCxnSpPr>
            <a:cxnSpLocks/>
          </p:cNvCxnSpPr>
          <p:nvPr/>
        </p:nvCxnSpPr>
        <p:spPr>
          <a:xfrm flipV="1">
            <a:off x="3159889" y="3784025"/>
            <a:ext cx="274151" cy="1264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DDBA1D29-E968-A4F8-71C2-9047548AC59E}"/>
              </a:ext>
            </a:extLst>
          </p:cNvPr>
          <p:cNvSpPr/>
          <p:nvPr/>
        </p:nvSpPr>
        <p:spPr>
          <a:xfrm>
            <a:off x="5473762" y="3784025"/>
            <a:ext cx="105081" cy="267114"/>
          </a:xfrm>
          <a:custGeom>
            <a:avLst/>
            <a:gdLst>
              <a:gd name="connsiteX0" fmla="*/ 163109 w 163109"/>
              <a:gd name="connsiteY0" fmla="*/ 0 h 324091"/>
              <a:gd name="connsiteX1" fmla="*/ 105235 w 163109"/>
              <a:gd name="connsiteY1" fmla="*/ 34724 h 324091"/>
              <a:gd name="connsiteX2" fmla="*/ 47362 w 163109"/>
              <a:gd name="connsiteY2" fmla="*/ 104172 h 324091"/>
              <a:gd name="connsiteX3" fmla="*/ 12638 w 163109"/>
              <a:gd name="connsiteY3" fmla="*/ 231494 h 324091"/>
              <a:gd name="connsiteX4" fmla="*/ 1063 w 163109"/>
              <a:gd name="connsiteY4" fmla="*/ 266218 h 324091"/>
              <a:gd name="connsiteX5" fmla="*/ 1063 w 163109"/>
              <a:gd name="connsiteY5" fmla="*/ 324091 h 3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109" h="324091">
                <a:moveTo>
                  <a:pt x="163109" y="0"/>
                </a:moveTo>
                <a:cubicBezTo>
                  <a:pt x="143818" y="11575"/>
                  <a:pt x="123542" y="21648"/>
                  <a:pt x="105235" y="34724"/>
                </a:cubicBezTo>
                <a:cubicBezTo>
                  <a:pt x="85428" y="48872"/>
                  <a:pt x="58613" y="89171"/>
                  <a:pt x="47362" y="104172"/>
                </a:cubicBezTo>
                <a:cubicBezTo>
                  <a:pt x="-2303" y="253170"/>
                  <a:pt x="45361" y="100603"/>
                  <a:pt x="12638" y="231494"/>
                </a:cubicBezTo>
                <a:cubicBezTo>
                  <a:pt x="9679" y="243331"/>
                  <a:pt x="2576" y="254111"/>
                  <a:pt x="1063" y="266218"/>
                </a:cubicBezTo>
                <a:cubicBezTo>
                  <a:pt x="-1330" y="285360"/>
                  <a:pt x="1063" y="304800"/>
                  <a:pt x="1063" y="324091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0EAED93-4598-8123-1FAA-6CC08D1BB8B6}"/>
              </a:ext>
            </a:extLst>
          </p:cNvPr>
          <p:cNvCxnSpPr/>
          <p:nvPr/>
        </p:nvCxnSpPr>
        <p:spPr>
          <a:xfrm>
            <a:off x="5351364" y="3784025"/>
            <a:ext cx="227479" cy="1264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7828F3E-501C-EB28-7890-A1A6B5C52073}"/>
              </a:ext>
            </a:extLst>
          </p:cNvPr>
          <p:cNvSpPr txBox="1"/>
          <p:nvPr/>
        </p:nvSpPr>
        <p:spPr>
          <a:xfrm>
            <a:off x="3421892" y="3592938"/>
            <a:ext cx="6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40°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0B7978-CAD7-EBC3-352D-A8B075E24D66}"/>
              </a:ext>
            </a:extLst>
          </p:cNvPr>
          <p:cNvSpPr txBox="1"/>
          <p:nvPr/>
        </p:nvSpPr>
        <p:spPr>
          <a:xfrm>
            <a:off x="4908458" y="3611990"/>
            <a:ext cx="6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40°</a:t>
            </a:r>
          </a:p>
        </p:txBody>
      </p:sp>
    </p:spTree>
    <p:extLst>
      <p:ext uri="{BB962C8B-B14F-4D97-AF65-F5344CB8AC3E}">
        <p14:creationId xmlns:p14="http://schemas.microsoft.com/office/powerpoint/2010/main" val="74002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6EFEB-8BB1-EBE2-6E65-16C9978D74E4}"/>
              </a:ext>
            </a:extLst>
          </p:cNvPr>
          <p:cNvSpPr txBox="1"/>
          <p:nvPr/>
        </p:nvSpPr>
        <p:spPr>
          <a:xfrm>
            <a:off x="332663" y="2957130"/>
            <a:ext cx="121180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Comme TOM a deux angles de même mesure alors </a:t>
            </a:r>
          </a:p>
          <a:p>
            <a:r>
              <a:rPr lang="fr-FR" sz="4000" dirty="0"/>
              <a:t>alors </a:t>
            </a:r>
            <a:r>
              <a:rPr lang="fr-FR" sz="4000" b="1" dirty="0">
                <a:solidFill>
                  <a:srgbClr val="FF0000"/>
                </a:solidFill>
              </a:rPr>
              <a:t>TOM est isocèle en T</a:t>
            </a:r>
            <a:r>
              <a:rPr lang="fr-FR" sz="4000"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C88B7F-36C5-7CDC-5A83-9D079284B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71" y="161822"/>
            <a:ext cx="337185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3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3217914" y="842506"/>
            <a:ext cx="5219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« AMADEO »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087D89-ED48-171C-D2F0-B3A43024C4E7}"/>
              </a:ext>
            </a:extLst>
          </p:cNvPr>
          <p:cNvSpPr txBox="1"/>
          <p:nvPr/>
        </p:nvSpPr>
        <p:spPr>
          <a:xfrm>
            <a:off x="443917" y="2861311"/>
            <a:ext cx="10974052" cy="15696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/>
              <a:t>Quelle est la fréquence d’apparition de la lettre « A » dans ce mot ?</a:t>
            </a:r>
          </a:p>
        </p:txBody>
      </p:sp>
    </p:spTree>
    <p:extLst>
      <p:ext uri="{BB962C8B-B14F-4D97-AF65-F5344CB8AC3E}">
        <p14:creationId xmlns:p14="http://schemas.microsoft.com/office/powerpoint/2010/main" val="245796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1B6EFEB-8BB1-EBE2-6E65-16C9978D74E4}"/>
                  </a:ext>
                </a:extLst>
              </p:cNvPr>
              <p:cNvSpPr txBox="1"/>
              <p:nvPr/>
            </p:nvSpPr>
            <p:spPr>
              <a:xfrm>
                <a:off x="684061" y="2350084"/>
                <a:ext cx="10739991" cy="2529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4000" dirty="0"/>
                  <a:t>Comme il y a deux lettres « A » parmi 6 alors</a:t>
                </a:r>
              </a:p>
              <a:p>
                <a:r>
                  <a:rPr lang="fr-FR" sz="4000" dirty="0"/>
                  <a:t>la fréquence d’apparition de la lettre « A » est 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4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4000" b="1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1B6EFEB-8BB1-EBE2-6E65-16C9978D7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61" y="2350084"/>
                <a:ext cx="10739991" cy="2529026"/>
              </a:xfrm>
              <a:prstGeom prst="rect">
                <a:avLst/>
              </a:prstGeom>
              <a:blipFill>
                <a:blip r:embed="rId2"/>
                <a:stretch>
                  <a:fillRect l="-1986" t="-4348" r="-10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524A2760-1769-DDBE-1DF8-9399A4D07CC4}"/>
              </a:ext>
            </a:extLst>
          </p:cNvPr>
          <p:cNvSpPr txBox="1"/>
          <p:nvPr/>
        </p:nvSpPr>
        <p:spPr>
          <a:xfrm>
            <a:off x="4768922" y="497657"/>
            <a:ext cx="52195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« AMADEO »</a:t>
            </a:r>
          </a:p>
        </p:txBody>
      </p:sp>
    </p:spTree>
    <p:extLst>
      <p:ext uri="{BB962C8B-B14F-4D97-AF65-F5344CB8AC3E}">
        <p14:creationId xmlns:p14="http://schemas.microsoft.com/office/powerpoint/2010/main" val="2363119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141</Words>
  <Application>Microsoft Office PowerPoint</Application>
  <PresentationFormat>Grand écran</PresentationFormat>
  <Paragraphs>37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Marianne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28</cp:revision>
  <dcterms:created xsi:type="dcterms:W3CDTF">2023-11-21T20:01:36Z</dcterms:created>
  <dcterms:modified xsi:type="dcterms:W3CDTF">2024-05-29T16:33:28Z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