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60" r:id="rId3"/>
    <p:sldId id="261" r:id="rId4"/>
    <p:sldId id="256" r:id="rId5"/>
    <p:sldId id="257" r:id="rId6"/>
    <p:sldId id="258" r:id="rId7"/>
    <p:sldId id="259" r:id="rId8"/>
    <p:sldId id="268" r:id="rId9"/>
    <p:sldId id="269" r:id="rId10"/>
    <p:sldId id="270" r:id="rId11"/>
    <p:sldId id="271" r:id="rId12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 anchorCtr="1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fr-FR" sz="60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84471737-7832-4585-81E9-C29598EAD3A4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02/06/2024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4AD7257-79DD-44F6-9F0A-1E4A8DF6427E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BCE5B563-67C5-4A73-86CF-181C894AF043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02/06/2024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75DD53D3-FB2D-480D-A510-8C86EB549B37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91" name="ZoneTexte 1"/>
          <p:cNvSpPr/>
          <p:nvPr/>
        </p:nvSpPr>
        <p:spPr>
          <a:xfrm>
            <a:off x="3244782" y="3556321"/>
            <a:ext cx="5702436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- 12 </a:t>
            </a:r>
            <a:r>
              <a:rPr lang="fr-FR" sz="8800" spc="-1" dirty="0">
                <a:solidFill>
                  <a:srgbClr val="000000"/>
                </a:solidFill>
                <a:latin typeface="Times New Roman"/>
              </a:rPr>
              <a:t>+ (- </a:t>
            </a: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28)</a:t>
            </a:r>
            <a:endParaRPr lang="fr-FR" sz="8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637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re 1"/>
          <p:cNvSpPr txBox="1"/>
          <p:nvPr/>
        </p:nvSpPr>
        <p:spPr>
          <a:xfrm>
            <a:off x="699480" y="520920"/>
            <a:ext cx="290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ZoneTexte 5"/>
          <p:cNvSpPr/>
          <p:nvPr/>
        </p:nvSpPr>
        <p:spPr>
          <a:xfrm>
            <a:off x="1677840" y="2006184"/>
            <a:ext cx="10514160" cy="31070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-12 + ( - </a:t>
            </a:r>
            <a:r>
              <a:rPr lang="fr-FR" sz="8000" spc="-1" dirty="0">
                <a:solidFill>
                  <a:srgbClr val="000000"/>
                </a:solidFill>
                <a:latin typeface="Times New Roman"/>
              </a:rPr>
              <a:t>28)</a:t>
            </a: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  = </a:t>
            </a:r>
            <a:r>
              <a:rPr lang="fr-FR" sz="8000" b="1" strike="noStrike" spc="-1" dirty="0">
                <a:solidFill>
                  <a:srgbClr val="FF0000"/>
                </a:solidFill>
                <a:latin typeface="Times New Roman"/>
              </a:rPr>
              <a:t>- 40</a:t>
            </a: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latin typeface="Marianne"/>
              </a:rPr>
              <a:t>	</a:t>
            </a:r>
            <a:endParaRPr lang="fr-FR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6779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83" name="ZoneTexte 1"/>
          <p:cNvSpPr/>
          <p:nvPr/>
        </p:nvSpPr>
        <p:spPr>
          <a:xfrm>
            <a:off x="3481254" y="3530160"/>
            <a:ext cx="5066172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spc="-1" dirty="0">
                <a:solidFill>
                  <a:srgbClr val="000000"/>
                </a:solidFill>
                <a:latin typeface="Times New Roman"/>
              </a:rPr>
              <a:t>12</a:t>
            </a: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 - ( - 28)</a:t>
            </a:r>
            <a:endParaRPr lang="fr-FR" sz="8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ZoneTexte 5"/>
          <p:cNvSpPr/>
          <p:nvPr/>
        </p:nvSpPr>
        <p:spPr>
          <a:xfrm>
            <a:off x="-416689" y="1635794"/>
            <a:ext cx="10514160" cy="43381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       12 - (- 28) = 12 + 28 </a:t>
            </a:r>
          </a:p>
          <a:p>
            <a:pPr>
              <a:lnSpc>
                <a:spcPct val="100000"/>
              </a:lnSpc>
            </a:pPr>
            <a:r>
              <a:rPr lang="fr-FR" sz="8000" spc="-1" dirty="0">
                <a:solidFill>
                  <a:srgbClr val="000000"/>
                </a:solidFill>
                <a:latin typeface="Times New Roman"/>
              </a:rPr>
              <a:t>                        =</a:t>
            </a:r>
            <a:r>
              <a:rPr lang="fr-FR" sz="8000" b="1" spc="-1" dirty="0">
                <a:solidFill>
                  <a:srgbClr val="FF0000"/>
                </a:solidFill>
                <a:latin typeface="Times New Roman"/>
              </a:rPr>
              <a:t> 40</a:t>
            </a: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latin typeface="Marianne"/>
              </a:rPr>
              <a:t>	</a:t>
            </a:r>
            <a:endParaRPr lang="fr-FR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ZoneTexte 3"/>
          <p:cNvSpPr/>
          <p:nvPr/>
        </p:nvSpPr>
        <p:spPr>
          <a:xfrm>
            <a:off x="423144" y="1021403"/>
            <a:ext cx="11345711" cy="1568206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 dirty="0">
                <a:solidFill>
                  <a:srgbClr val="000000"/>
                </a:solidFill>
                <a:latin typeface="Times New Roman"/>
              </a:rPr>
              <a:t>Simplifier l’écriture :</a:t>
            </a:r>
            <a:endParaRPr lang="fr-FR" sz="9600" b="0" strike="noStrike" spc="-1" dirty="0"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7" name="ZoneTexte 1"/>
              <p:cNvSpPr/>
              <p:nvPr/>
            </p:nvSpPr>
            <p:spPr>
              <a:xfrm>
                <a:off x="358206" y="3162324"/>
                <a:ext cx="11833794" cy="1445096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− 12+</m:t>
                      </m:r>
                      <m:d>
                        <m:dPr>
                          <m:ctrlP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−14</m:t>
                          </m:r>
                        </m:e>
                      </m:d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−(−15)</m:t>
                      </m:r>
                    </m:oMath>
                  </m:oMathPara>
                </a14:m>
                <a:endParaRPr lang="fr-FR" sz="8800" b="0" strike="noStrike" spc="-1" dirty="0">
                  <a:latin typeface="Arial"/>
                </a:endParaRPr>
              </a:p>
            </p:txBody>
          </p:sp>
        </mc:Choice>
        <mc:Fallback>
          <p:sp>
            <p:nvSpPr>
              <p:cNvPr id="87" name="ZoneText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06" y="3162324"/>
                <a:ext cx="11833794" cy="14450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29F97E9B-AB3D-7566-1D63-16BFEB859AC0}"/>
                  </a:ext>
                </a:extLst>
              </p:cNvPr>
              <p:cNvSpPr/>
              <p:nvPr/>
            </p:nvSpPr>
            <p:spPr>
              <a:xfrm>
                <a:off x="358206" y="1814787"/>
                <a:ext cx="11833794" cy="1445096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e>
                      </m:d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−(−</m:t>
                      </m:r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8800" b="0" strike="noStrike" spc="-1" dirty="0">
                  <a:latin typeface="Arial"/>
                </a:endParaRPr>
              </a:p>
            </p:txBody>
          </p:sp>
        </mc:Choice>
        <mc:Fallback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29F97E9B-AB3D-7566-1D63-16BFEB859A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06" y="1814787"/>
                <a:ext cx="11833794" cy="14450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4EF04B7B-1EEC-3535-B760-CA2D05EB5676}"/>
              </a:ext>
            </a:extLst>
          </p:cNvPr>
          <p:cNvSpPr/>
          <p:nvPr/>
        </p:nvSpPr>
        <p:spPr>
          <a:xfrm rot="16200000">
            <a:off x="5592568" y="-2232194"/>
            <a:ext cx="1347537" cy="114582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1">
                <a:extLst>
                  <a:ext uri="{FF2B5EF4-FFF2-40B4-BE49-F238E27FC236}">
                    <a16:creationId xmlns:a16="http://schemas.microsoft.com/office/drawing/2014/main" id="{157625CB-D48F-81D8-6D5F-FEDD8C8DD222}"/>
                  </a:ext>
                </a:extLst>
              </p:cNvPr>
              <p:cNvSpPr/>
              <p:nvPr/>
            </p:nvSpPr>
            <p:spPr>
              <a:xfrm>
                <a:off x="1621522" y="4170724"/>
                <a:ext cx="8573158" cy="1445096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1" i="1" strike="noStrike" spc="-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fr-FR" sz="8800" b="1" i="1" strike="noStrike" spc="-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fr-FR" sz="8800" b="1" i="1" strike="noStrike" spc="-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fr-FR" sz="8800" b="1" i="1" strike="noStrike" spc="-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fr-FR" sz="8800" b="1" i="1" strike="noStrike" spc="-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8800" b="1" i="1" strike="noStrike" spc="-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8800" b="1" strike="noStrike" spc="-1" dirty="0">
                  <a:solidFill>
                    <a:srgbClr val="FF0000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5" name="ZoneTexte 1">
                <a:extLst>
                  <a:ext uri="{FF2B5EF4-FFF2-40B4-BE49-F238E27FC236}">
                    <a16:creationId xmlns:a16="http://schemas.microsoft.com/office/drawing/2014/main" id="{157625CB-D48F-81D8-6D5F-FEDD8C8DD2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522" y="4170724"/>
                <a:ext cx="8573158" cy="14450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CBCC977-EC4C-B1B5-80DF-B5F5EA899948}"/>
              </a:ext>
            </a:extLst>
          </p:cNvPr>
          <p:cNvSpPr txBox="1"/>
          <p:nvPr/>
        </p:nvSpPr>
        <p:spPr>
          <a:xfrm>
            <a:off x="763229" y="325541"/>
            <a:ext cx="78445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/>
              <a:t>TOM est un triangle.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1BDA92D-AEE3-BA13-8D6A-60AE4B785F46}"/>
              </a:ext>
            </a:extLst>
          </p:cNvPr>
          <p:cNvCxnSpPr>
            <a:cxnSpLocks/>
          </p:cNvCxnSpPr>
          <p:nvPr/>
        </p:nvCxnSpPr>
        <p:spPr>
          <a:xfrm>
            <a:off x="2660141" y="3695742"/>
            <a:ext cx="3435859" cy="1586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F493008-978A-53D6-A9FD-620FC1E21479}"/>
              </a:ext>
            </a:extLst>
          </p:cNvPr>
          <p:cNvCxnSpPr>
            <a:cxnSpLocks/>
          </p:cNvCxnSpPr>
          <p:nvPr/>
        </p:nvCxnSpPr>
        <p:spPr>
          <a:xfrm flipV="1">
            <a:off x="2673752" y="2407534"/>
            <a:ext cx="1732345" cy="12732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CA18319-5736-F1C0-90C8-6A7F08953036}"/>
              </a:ext>
            </a:extLst>
          </p:cNvPr>
          <p:cNvCxnSpPr>
            <a:cxnSpLocks/>
          </p:cNvCxnSpPr>
          <p:nvPr/>
        </p:nvCxnSpPr>
        <p:spPr>
          <a:xfrm flipH="1" flipV="1">
            <a:off x="4392486" y="2407534"/>
            <a:ext cx="1703514" cy="14468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508B59E1-A33E-C271-CEFD-A3A6217ACA1E}"/>
              </a:ext>
            </a:extLst>
          </p:cNvPr>
          <p:cNvSpPr txBox="1"/>
          <p:nvPr/>
        </p:nvSpPr>
        <p:spPr>
          <a:xfrm>
            <a:off x="4269624" y="2037787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E764A0-9B58-621D-3536-1B2816836108}"/>
              </a:ext>
            </a:extLst>
          </p:cNvPr>
          <p:cNvSpPr txBox="1"/>
          <p:nvPr/>
        </p:nvSpPr>
        <p:spPr>
          <a:xfrm>
            <a:off x="2323186" y="3538270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087D89-ED48-171C-D2F0-B3A43024C4E7}"/>
                  </a:ext>
                </a:extLst>
              </p:cNvPr>
              <p:cNvSpPr txBox="1"/>
              <p:nvPr/>
            </p:nvSpPr>
            <p:spPr>
              <a:xfrm>
                <a:off x="1088033" y="4829006"/>
                <a:ext cx="8808321" cy="850939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4800" dirty="0"/>
                  <a:t>Quelle est la mesure de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4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4800" b="0" i="1" smtClean="0">
                            <a:latin typeface="Cambria Math" panose="02040503050406030204" pitchFamily="18" charset="0"/>
                          </a:rPr>
                          <m:t>𝑇𝑂𝑀</m:t>
                        </m:r>
                        <m:r>
                          <a:rPr lang="fr-FR" sz="4800" b="0" i="1" smtClean="0">
                            <a:latin typeface="Cambria Math" panose="02040503050406030204" pitchFamily="18" charset="0"/>
                          </a:rPr>
                          <m:t> ?</m:t>
                        </m:r>
                      </m:e>
                    </m:acc>
                  </m:oMath>
                </a14:m>
                <a:r>
                  <a:rPr lang="fr-FR" sz="4800" dirty="0"/>
                  <a:t> </a:t>
                </a: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087D89-ED48-171C-D2F0-B3A43024C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033" y="4829006"/>
                <a:ext cx="8808321" cy="850939"/>
              </a:xfrm>
              <a:prstGeom prst="rect">
                <a:avLst/>
              </a:prstGeom>
              <a:blipFill>
                <a:blip r:embed="rId2"/>
                <a:stretch>
                  <a:fillRect l="-3114" t="-14286" r="-1592" b="-364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ZoneTexte 26">
            <a:extLst>
              <a:ext uri="{FF2B5EF4-FFF2-40B4-BE49-F238E27FC236}">
                <a16:creationId xmlns:a16="http://schemas.microsoft.com/office/drawing/2014/main" id="{17828F3E-501C-EB28-7890-A1A6B5C52073}"/>
              </a:ext>
            </a:extLst>
          </p:cNvPr>
          <p:cNvSpPr txBox="1"/>
          <p:nvPr/>
        </p:nvSpPr>
        <p:spPr>
          <a:xfrm>
            <a:off x="4136238" y="2801602"/>
            <a:ext cx="631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120°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AEBE0EA-89D7-AA83-0218-E27CD595E222}"/>
              </a:ext>
            </a:extLst>
          </p:cNvPr>
          <p:cNvCxnSpPr/>
          <p:nvPr/>
        </p:nvCxnSpPr>
        <p:spPr>
          <a:xfrm>
            <a:off x="3484339" y="2963120"/>
            <a:ext cx="208344" cy="162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AED1D1C-244A-02E8-5B6C-58A121D9FFD3}"/>
              </a:ext>
            </a:extLst>
          </p:cNvPr>
          <p:cNvCxnSpPr/>
          <p:nvPr/>
        </p:nvCxnSpPr>
        <p:spPr>
          <a:xfrm flipV="1">
            <a:off x="4954690" y="2916646"/>
            <a:ext cx="244503" cy="1388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CB4C9A6-47B3-8EE6-62D2-E7A291F86F34}"/>
              </a:ext>
            </a:extLst>
          </p:cNvPr>
          <p:cNvSpPr/>
          <p:nvPr/>
        </p:nvSpPr>
        <p:spPr>
          <a:xfrm>
            <a:off x="4055802" y="2674649"/>
            <a:ext cx="655094" cy="126953"/>
          </a:xfrm>
          <a:custGeom>
            <a:avLst/>
            <a:gdLst>
              <a:gd name="connsiteX0" fmla="*/ 0 w 532435"/>
              <a:gd name="connsiteY0" fmla="*/ 0 h 46299"/>
              <a:gd name="connsiteX1" fmla="*/ 57873 w 532435"/>
              <a:gd name="connsiteY1" fmla="*/ 11575 h 46299"/>
              <a:gd name="connsiteX2" fmla="*/ 127322 w 532435"/>
              <a:gd name="connsiteY2" fmla="*/ 34724 h 46299"/>
              <a:gd name="connsiteX3" fmla="*/ 277792 w 532435"/>
              <a:gd name="connsiteY3" fmla="*/ 46299 h 46299"/>
              <a:gd name="connsiteX4" fmla="*/ 462987 w 532435"/>
              <a:gd name="connsiteY4" fmla="*/ 34724 h 46299"/>
              <a:gd name="connsiteX5" fmla="*/ 497711 w 532435"/>
              <a:gd name="connsiteY5" fmla="*/ 11575 h 46299"/>
              <a:gd name="connsiteX6" fmla="*/ 532435 w 532435"/>
              <a:gd name="connsiteY6" fmla="*/ 0 h 46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2435" h="46299">
                <a:moveTo>
                  <a:pt x="0" y="0"/>
                </a:moveTo>
                <a:cubicBezTo>
                  <a:pt x="19291" y="3858"/>
                  <a:pt x="38893" y="6399"/>
                  <a:pt x="57873" y="11575"/>
                </a:cubicBezTo>
                <a:cubicBezTo>
                  <a:pt x="81415" y="17996"/>
                  <a:pt x="102992" y="32852"/>
                  <a:pt x="127322" y="34724"/>
                </a:cubicBezTo>
                <a:lnTo>
                  <a:pt x="277792" y="46299"/>
                </a:lnTo>
                <a:cubicBezTo>
                  <a:pt x="339524" y="42441"/>
                  <a:pt x="401892" y="44371"/>
                  <a:pt x="462987" y="34724"/>
                </a:cubicBezTo>
                <a:cubicBezTo>
                  <a:pt x="476728" y="32554"/>
                  <a:pt x="485269" y="17796"/>
                  <a:pt x="497711" y="11575"/>
                </a:cubicBezTo>
                <a:cubicBezTo>
                  <a:pt x="508624" y="6119"/>
                  <a:pt x="532435" y="0"/>
                  <a:pt x="532435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58A5DB8-E33A-2D54-5ED9-7C83E5579EED}"/>
              </a:ext>
            </a:extLst>
          </p:cNvPr>
          <p:cNvSpPr txBox="1"/>
          <p:nvPr/>
        </p:nvSpPr>
        <p:spPr>
          <a:xfrm>
            <a:off x="6064602" y="3736255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740027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3F30F-2532-5CC9-77D3-76348901B708}"/>
              </a:ext>
            </a:extLst>
          </p:cNvPr>
          <p:cNvSpPr txBox="1"/>
          <p:nvPr/>
        </p:nvSpPr>
        <p:spPr>
          <a:xfrm>
            <a:off x="491135" y="312575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B6EFEB-8BB1-EBE2-6E65-16C9978D74E4}"/>
              </a:ext>
            </a:extLst>
          </p:cNvPr>
          <p:cNvSpPr txBox="1"/>
          <p:nvPr/>
        </p:nvSpPr>
        <p:spPr>
          <a:xfrm>
            <a:off x="332663" y="2957130"/>
            <a:ext cx="1019702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/>
              <a:t>Comme TOM est un triangle isocèle alors </a:t>
            </a:r>
          </a:p>
          <a:p>
            <a:r>
              <a:rPr lang="fr-FR" sz="4000" dirty="0"/>
              <a:t>alors ses angles à la base sont de la même </a:t>
            </a:r>
          </a:p>
          <a:p>
            <a:r>
              <a:rPr lang="fr-FR" sz="4000" dirty="0"/>
              <a:t>mesure.</a:t>
            </a:r>
          </a:p>
          <a:p>
            <a:r>
              <a:rPr lang="fr-FR" sz="4000" dirty="0"/>
              <a:t>Donc :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9DDA23-70D6-2CA5-4105-63880FFF8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443" y="400050"/>
            <a:ext cx="4000500" cy="24003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D647E9D-4CBF-CB8B-538E-D4FBABA7232D}"/>
                  </a:ext>
                </a:extLst>
              </p:cNvPr>
              <p:cNvSpPr txBox="1"/>
              <p:nvPr/>
            </p:nvSpPr>
            <p:spPr>
              <a:xfrm>
                <a:off x="1987532" y="4705825"/>
                <a:ext cx="8808321" cy="79214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4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4400" b="0" i="1" smtClean="0">
                            <a:latin typeface="Cambria Math" panose="02040503050406030204" pitchFamily="18" charset="0"/>
                          </a:rPr>
                          <m:t>𝑇𝑂𝑀</m:t>
                        </m:r>
                        <m:r>
                          <a:rPr lang="fr-FR" sz="4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fr-FR" sz="4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sz="4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4400" b="0" i="1" smtClean="0">
                            <a:latin typeface="Cambria Math" panose="02040503050406030204" pitchFamily="18" charset="0"/>
                          </a:rPr>
                          <m:t>180° −120°</m:t>
                        </m:r>
                      </m:e>
                    </m:d>
                    <m:r>
                      <a:rPr lang="fr-FR" sz="4400" b="0" i="1" smtClean="0">
                        <a:latin typeface="Cambria Math" panose="02040503050406030204" pitchFamily="18" charset="0"/>
                      </a:rPr>
                      <m:t>÷2=</m:t>
                    </m:r>
                    <m:r>
                      <a:rPr lang="fr-FR" sz="4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30°</m:t>
                    </m:r>
                    <m:r>
                      <a:rPr lang="fr-FR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fr-FR" sz="4400" dirty="0">
                    <a:solidFill>
                      <a:srgbClr val="FF0000"/>
                    </a:solidFill>
                  </a:rPr>
                  <a:t> </a:t>
                </a:r>
                <a:endParaRPr lang="fr-FR" sz="44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D647E9D-4CBF-CB8B-538E-D4FBABA72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532" y="4705825"/>
                <a:ext cx="8808321" cy="7921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2531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CBCC977-EC4C-B1B5-80DF-B5F5EA899948}"/>
              </a:ext>
            </a:extLst>
          </p:cNvPr>
          <p:cNvSpPr txBox="1"/>
          <p:nvPr/>
        </p:nvSpPr>
        <p:spPr>
          <a:xfrm>
            <a:off x="3965734" y="3041696"/>
            <a:ext cx="38651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× 2,5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087D89-ED48-171C-D2F0-B3A43024C4E7}"/>
              </a:ext>
            </a:extLst>
          </p:cNvPr>
          <p:cNvSpPr txBox="1"/>
          <p:nvPr/>
        </p:nvSpPr>
        <p:spPr>
          <a:xfrm>
            <a:off x="3029832" y="976580"/>
            <a:ext cx="5736964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</a:p>
        </p:txBody>
      </p:sp>
    </p:spTree>
    <p:extLst>
      <p:ext uri="{BB962C8B-B14F-4D97-AF65-F5344CB8AC3E}">
        <p14:creationId xmlns:p14="http://schemas.microsoft.com/office/powerpoint/2010/main" val="2457966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3F30F-2532-5CC9-77D3-76348901B708}"/>
              </a:ext>
            </a:extLst>
          </p:cNvPr>
          <p:cNvSpPr txBox="1"/>
          <p:nvPr/>
        </p:nvSpPr>
        <p:spPr>
          <a:xfrm>
            <a:off x="491135" y="312575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B8D3A6-3525-1DA3-3364-E94B4DDA9A06}"/>
              </a:ext>
            </a:extLst>
          </p:cNvPr>
          <p:cNvSpPr txBox="1"/>
          <p:nvPr/>
        </p:nvSpPr>
        <p:spPr>
          <a:xfrm>
            <a:off x="-179116" y="1247620"/>
            <a:ext cx="12293750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× 2,5 = 12 × (2 + 0,5)</a:t>
            </a:r>
          </a:p>
          <a:p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= 12 × 2 + 12 ×0,5</a:t>
            </a:r>
          </a:p>
          <a:p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= 24 + 6</a:t>
            </a:r>
          </a:p>
          <a:p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= </a:t>
            </a:r>
            <a:r>
              <a:rPr lang="fr-FR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3119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</TotalTime>
  <Words>149</Words>
  <Application>Microsoft Office PowerPoint</Application>
  <PresentationFormat>Grand écran</PresentationFormat>
  <Paragraphs>39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Marianne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Emmanuel MALBOS</dc:creator>
  <dc:description/>
  <cp:lastModifiedBy>Emmanuel MALBOS</cp:lastModifiedBy>
  <cp:revision>29</cp:revision>
  <dcterms:created xsi:type="dcterms:W3CDTF">2023-11-21T20:01:36Z</dcterms:created>
  <dcterms:modified xsi:type="dcterms:W3CDTF">2024-06-02T19:29:18Z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20</vt:i4>
  </property>
</Properties>
</file>