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60" r:id="rId3"/>
    <p:sldId id="261" r:id="rId4"/>
    <p:sldId id="256" r:id="rId5"/>
    <p:sldId id="257" r:id="rId6"/>
    <p:sldId id="258" r:id="rId7"/>
    <p:sldId id="259" r:id="rId8"/>
    <p:sldId id="272" r:id="rId9"/>
    <p:sldId id="273" r:id="rId10"/>
    <p:sldId id="268" r:id="rId11"/>
    <p:sldId id="269" r:id="rId12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 anchorCtr="1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fr-FR" sz="60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84471737-7832-4585-81E9-C29598EAD3A4}" type="datetime1">
              <a:rPr lang="fr-FR" sz="1200" b="0" strike="noStrike" spc="-1">
                <a:solidFill>
                  <a:srgbClr val="898989"/>
                </a:solidFill>
                <a:latin typeface="Calibri"/>
              </a:rPr>
              <a:t>05/06/2024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4AD7257-79DD-44F6-9F0A-1E4A8DF6427E}" type="slidenum">
              <a:rPr lang="fr-FR" sz="1200" b="0" strike="noStrike" spc="-1">
                <a:solidFill>
                  <a:srgbClr val="898989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Deuxième niveau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Troisième niveau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Cinquième niveau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BCE5B563-67C5-4A73-86CF-181C894AF043}" type="datetime1">
              <a:rPr lang="fr-FR" sz="1200" b="0" strike="noStrike" spc="-1">
                <a:solidFill>
                  <a:srgbClr val="898989"/>
                </a:solidFill>
                <a:latin typeface="Calibri"/>
              </a:rPr>
              <a:t>05/06/2024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75DD53D3-FB2D-480D-A510-8C86EB549B37}" type="slidenum">
              <a:rPr lang="fr-FR" sz="1200" b="0" strike="noStrike" spc="-1">
                <a:solidFill>
                  <a:srgbClr val="898989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91" name="ZoneTexte 1"/>
          <p:cNvSpPr/>
          <p:nvPr/>
        </p:nvSpPr>
        <p:spPr>
          <a:xfrm>
            <a:off x="3163122" y="3579471"/>
            <a:ext cx="5702436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- 12 </a:t>
            </a:r>
            <a:r>
              <a:rPr lang="fr-FR" sz="8800" spc="-1" dirty="0">
                <a:solidFill>
                  <a:srgbClr val="000000"/>
                </a:solidFill>
                <a:latin typeface="Times New Roman"/>
              </a:rPr>
              <a:t>+ (- </a:t>
            </a: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42)</a:t>
            </a:r>
            <a:endParaRPr lang="fr-FR" sz="8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6373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re 1"/>
          <p:cNvSpPr txBox="1"/>
          <p:nvPr/>
        </p:nvSpPr>
        <p:spPr>
          <a:xfrm>
            <a:off x="699480" y="520920"/>
            <a:ext cx="290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ZoneTexte 5"/>
          <p:cNvSpPr/>
          <p:nvPr/>
        </p:nvSpPr>
        <p:spPr>
          <a:xfrm>
            <a:off x="1677840" y="2006184"/>
            <a:ext cx="10514160" cy="31070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-12 + ( - </a:t>
            </a:r>
            <a:r>
              <a:rPr lang="fr-FR" sz="8000" spc="-1" dirty="0">
                <a:solidFill>
                  <a:srgbClr val="000000"/>
                </a:solidFill>
                <a:latin typeface="Times New Roman"/>
              </a:rPr>
              <a:t>42)</a:t>
            </a: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  = </a:t>
            </a:r>
            <a:r>
              <a:rPr lang="fr-FR" sz="8000" b="1" strike="noStrike" spc="-1" dirty="0">
                <a:solidFill>
                  <a:srgbClr val="FF0000"/>
                </a:solidFill>
                <a:latin typeface="Times New Roman"/>
              </a:rPr>
              <a:t>- 54</a:t>
            </a: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latin typeface="Marianne"/>
              </a:rPr>
              <a:t>	</a:t>
            </a:r>
            <a:endParaRPr lang="fr-FR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6779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83" name="ZoneTexte 1"/>
          <p:cNvSpPr/>
          <p:nvPr/>
        </p:nvSpPr>
        <p:spPr>
          <a:xfrm>
            <a:off x="3481254" y="3530160"/>
            <a:ext cx="5066172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spc="-1" dirty="0">
                <a:solidFill>
                  <a:srgbClr val="000000"/>
                </a:solidFill>
                <a:latin typeface="Times New Roman"/>
              </a:rPr>
              <a:t>14</a:t>
            </a: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 - ( - 26)</a:t>
            </a:r>
            <a:endParaRPr lang="fr-FR" sz="8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ZoneTexte 5"/>
          <p:cNvSpPr/>
          <p:nvPr/>
        </p:nvSpPr>
        <p:spPr>
          <a:xfrm>
            <a:off x="-416689" y="1635794"/>
            <a:ext cx="10514160" cy="43381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       14 - (- 26) = 14 + 26 </a:t>
            </a:r>
          </a:p>
          <a:p>
            <a:pPr>
              <a:lnSpc>
                <a:spcPct val="100000"/>
              </a:lnSpc>
            </a:pPr>
            <a:r>
              <a:rPr lang="fr-FR" sz="8000" spc="-1" dirty="0">
                <a:solidFill>
                  <a:srgbClr val="000000"/>
                </a:solidFill>
                <a:latin typeface="Times New Roman"/>
              </a:rPr>
              <a:t>                        =</a:t>
            </a:r>
            <a:r>
              <a:rPr lang="fr-FR" sz="8000" b="1" spc="-1" dirty="0">
                <a:solidFill>
                  <a:srgbClr val="FF0000"/>
                </a:solidFill>
                <a:latin typeface="Times New Roman"/>
              </a:rPr>
              <a:t> 40</a:t>
            </a: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latin typeface="Marianne"/>
              </a:rPr>
              <a:t>	</a:t>
            </a:r>
            <a:endParaRPr lang="fr-FR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ZoneTexte 3"/>
          <p:cNvSpPr/>
          <p:nvPr/>
        </p:nvSpPr>
        <p:spPr>
          <a:xfrm>
            <a:off x="3401589" y="1021403"/>
            <a:ext cx="5388825" cy="1568206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 dirty="0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 dirty="0">
              <a:latin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7" name="ZoneTexte 1"/>
              <p:cNvSpPr/>
              <p:nvPr/>
            </p:nvSpPr>
            <p:spPr>
              <a:xfrm>
                <a:off x="358206" y="3162324"/>
                <a:ext cx="11833794" cy="1445096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− 12+</m:t>
                      </m:r>
                      <m:d>
                        <m:dPr>
                          <m:ctrlP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−14</m:t>
                          </m:r>
                        </m:e>
                      </m:d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−(−1</m:t>
                      </m:r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8800" b="0" strike="noStrike" spc="-1" dirty="0">
                  <a:latin typeface="Arial"/>
                </a:endParaRPr>
              </a:p>
            </p:txBody>
          </p:sp>
        </mc:Choice>
        <mc:Fallback>
          <p:sp>
            <p:nvSpPr>
              <p:cNvPr id="87" name="ZoneText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06" y="3162324"/>
                <a:ext cx="11833794" cy="14450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1">
                <a:extLst>
                  <a:ext uri="{FF2B5EF4-FFF2-40B4-BE49-F238E27FC236}">
                    <a16:creationId xmlns:a16="http://schemas.microsoft.com/office/drawing/2014/main" id="{29F97E9B-AB3D-7566-1D63-16BFEB859AC0}"/>
                  </a:ext>
                </a:extLst>
              </p:cNvPr>
              <p:cNvSpPr/>
              <p:nvPr/>
            </p:nvSpPr>
            <p:spPr>
              <a:xfrm>
                <a:off x="537186" y="1242180"/>
                <a:ext cx="11833794" cy="1445096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− 12+</m:t>
                      </m:r>
                      <m:d>
                        <m:dPr>
                          <m:ctrlP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−14</m:t>
                          </m:r>
                        </m:e>
                      </m:d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−(−1</m:t>
                      </m:r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8800" b="0" strike="noStrike" spc="-1" dirty="0">
                  <a:latin typeface="Arial"/>
                </a:endParaRPr>
              </a:p>
            </p:txBody>
          </p:sp>
        </mc:Choice>
        <mc:Fallback>
          <p:sp>
            <p:nvSpPr>
              <p:cNvPr id="3" name="ZoneTexte 1">
                <a:extLst>
                  <a:ext uri="{FF2B5EF4-FFF2-40B4-BE49-F238E27FC236}">
                    <a16:creationId xmlns:a16="http://schemas.microsoft.com/office/drawing/2014/main" id="{29F97E9B-AB3D-7566-1D63-16BFEB859A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86" y="1242180"/>
                <a:ext cx="11833794" cy="14450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1">
                <a:extLst>
                  <a:ext uri="{FF2B5EF4-FFF2-40B4-BE49-F238E27FC236}">
                    <a16:creationId xmlns:a16="http://schemas.microsoft.com/office/drawing/2014/main" id="{157625CB-D48F-81D8-6D5F-FEDD8C8DD222}"/>
                  </a:ext>
                </a:extLst>
              </p:cNvPr>
              <p:cNvSpPr/>
              <p:nvPr/>
            </p:nvSpPr>
            <p:spPr>
              <a:xfrm>
                <a:off x="1586798" y="2527119"/>
                <a:ext cx="8274999" cy="1445096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trike="noStrike" spc="-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− 12 −14+12</m:t>
                      </m:r>
                    </m:oMath>
                  </m:oMathPara>
                </a14:m>
                <a:endParaRPr lang="fr-FR" sz="8800" strike="noStrike" spc="-1" dirty="0">
                  <a:solidFill>
                    <a:schemeClr val="tx1"/>
                  </a:solidFill>
                  <a:latin typeface="Arial"/>
                </a:endParaRPr>
              </a:p>
            </p:txBody>
          </p:sp>
        </mc:Choice>
        <mc:Fallback>
          <p:sp>
            <p:nvSpPr>
              <p:cNvPr id="5" name="ZoneTexte 1">
                <a:extLst>
                  <a:ext uri="{FF2B5EF4-FFF2-40B4-BE49-F238E27FC236}">
                    <a16:creationId xmlns:a16="http://schemas.microsoft.com/office/drawing/2014/main" id="{157625CB-D48F-81D8-6D5F-FEDD8C8DD2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798" y="2527119"/>
                <a:ext cx="8274999" cy="14450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65C5D3F5-DCE9-2B4D-1FFD-58446D284CD1}"/>
                  </a:ext>
                </a:extLst>
              </p:cNvPr>
              <p:cNvSpPr/>
              <p:nvPr/>
            </p:nvSpPr>
            <p:spPr>
              <a:xfrm>
                <a:off x="4135157" y="3972215"/>
                <a:ext cx="2688341" cy="1445096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1" i="1" strike="noStrike" spc="-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8800" b="1" i="1" strike="noStrike" spc="-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fr-FR" sz="8800" b="1" strike="noStrike" spc="-1" dirty="0">
                  <a:solidFill>
                    <a:srgbClr val="FF0000"/>
                  </a:solidFill>
                  <a:latin typeface="Arial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65C5D3F5-DCE9-2B4D-1FFD-58446D284C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157" y="3972215"/>
                <a:ext cx="2688341" cy="14450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DC3B35BA-316A-4490-ACE0-8252EDF9D576}"/>
              </a:ext>
            </a:extLst>
          </p:cNvPr>
          <p:cNvSpPr/>
          <p:nvPr/>
        </p:nvSpPr>
        <p:spPr>
          <a:xfrm>
            <a:off x="537186" y="4375230"/>
            <a:ext cx="2688341" cy="1042081"/>
          </a:xfrm>
          <a:prstGeom prst="wedgeEllipseCallout">
            <a:avLst>
              <a:gd name="adj1" fmla="val 61833"/>
              <a:gd name="adj2" fmla="val -11410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564606EC-3E19-0F84-05BE-EC7E05648E33}"/>
              </a:ext>
            </a:extLst>
          </p:cNvPr>
          <p:cNvSpPr/>
          <p:nvPr/>
        </p:nvSpPr>
        <p:spPr>
          <a:xfrm>
            <a:off x="537186" y="4375230"/>
            <a:ext cx="2688341" cy="1042081"/>
          </a:xfrm>
          <a:prstGeom prst="wedgeEllipseCallout">
            <a:avLst>
              <a:gd name="adj1" fmla="val 225442"/>
              <a:gd name="adj2" fmla="val -11410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- 12 et 12 sont deux nombres opposés.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ZoneTexte 3"/>
          <p:cNvSpPr/>
          <p:nvPr/>
        </p:nvSpPr>
        <p:spPr>
          <a:xfrm>
            <a:off x="3401589" y="1021403"/>
            <a:ext cx="5388825" cy="1568206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 dirty="0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 dirty="0">
              <a:latin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7" name="ZoneTexte 1"/>
              <p:cNvSpPr/>
              <p:nvPr/>
            </p:nvSpPr>
            <p:spPr>
              <a:xfrm>
                <a:off x="1911244" y="3139175"/>
                <a:ext cx="8369512" cy="1445096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− 7+4</m:t>
                      </m:r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3+6 </m:t>
                      </m:r>
                    </m:oMath>
                  </m:oMathPara>
                </a14:m>
                <a:endParaRPr lang="fr-FR" sz="8800" b="0" strike="noStrike" spc="-1" dirty="0">
                  <a:latin typeface="Arial"/>
                </a:endParaRPr>
              </a:p>
            </p:txBody>
          </p:sp>
        </mc:Choice>
        <mc:Fallback>
          <p:sp>
            <p:nvSpPr>
              <p:cNvPr id="87" name="ZoneText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244" y="3139175"/>
                <a:ext cx="8369512" cy="14450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6675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1">
                <a:extLst>
                  <a:ext uri="{FF2B5EF4-FFF2-40B4-BE49-F238E27FC236}">
                    <a16:creationId xmlns:a16="http://schemas.microsoft.com/office/drawing/2014/main" id="{29F97E9B-AB3D-7566-1D63-16BFEB859AC0}"/>
                  </a:ext>
                </a:extLst>
              </p:cNvPr>
              <p:cNvSpPr/>
              <p:nvPr/>
            </p:nvSpPr>
            <p:spPr>
              <a:xfrm>
                <a:off x="1492285" y="1149831"/>
                <a:ext cx="8369512" cy="1445096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− 7+4 −3+6</m:t>
                      </m:r>
                    </m:oMath>
                  </m:oMathPara>
                </a14:m>
                <a:endParaRPr lang="fr-FR" sz="8800" b="0" strike="noStrike" spc="-1" dirty="0">
                  <a:latin typeface="Arial"/>
                </a:endParaRPr>
              </a:p>
            </p:txBody>
          </p:sp>
        </mc:Choice>
        <mc:Fallback>
          <p:sp>
            <p:nvSpPr>
              <p:cNvPr id="3" name="ZoneTexte 1">
                <a:extLst>
                  <a:ext uri="{FF2B5EF4-FFF2-40B4-BE49-F238E27FC236}">
                    <a16:creationId xmlns:a16="http://schemas.microsoft.com/office/drawing/2014/main" id="{29F97E9B-AB3D-7566-1D63-16BFEB859A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285" y="1149831"/>
                <a:ext cx="8369512" cy="14450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1">
                <a:extLst>
                  <a:ext uri="{FF2B5EF4-FFF2-40B4-BE49-F238E27FC236}">
                    <a16:creationId xmlns:a16="http://schemas.microsoft.com/office/drawing/2014/main" id="{157625CB-D48F-81D8-6D5F-FEDD8C8DD222}"/>
                  </a:ext>
                </a:extLst>
              </p:cNvPr>
              <p:cNvSpPr/>
              <p:nvPr/>
            </p:nvSpPr>
            <p:spPr>
              <a:xfrm>
                <a:off x="1294571" y="2465408"/>
                <a:ext cx="8369512" cy="1445096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trike="noStrike" spc="-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− 7 −3+4+6</m:t>
                      </m:r>
                    </m:oMath>
                  </m:oMathPara>
                </a14:m>
                <a:endParaRPr lang="fr-FR" sz="8800" strike="noStrike" spc="-1" dirty="0">
                  <a:solidFill>
                    <a:schemeClr val="tx1"/>
                  </a:solidFill>
                  <a:latin typeface="Arial"/>
                </a:endParaRPr>
              </a:p>
            </p:txBody>
          </p:sp>
        </mc:Choice>
        <mc:Fallback>
          <p:sp>
            <p:nvSpPr>
              <p:cNvPr id="5" name="ZoneTexte 1">
                <a:extLst>
                  <a:ext uri="{FF2B5EF4-FFF2-40B4-BE49-F238E27FC236}">
                    <a16:creationId xmlns:a16="http://schemas.microsoft.com/office/drawing/2014/main" id="{157625CB-D48F-81D8-6D5F-FEDD8C8DD2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571" y="2465408"/>
                <a:ext cx="8369512" cy="14450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65C5D3F5-DCE9-2B4D-1FFD-58446D284CD1}"/>
                  </a:ext>
                </a:extLst>
              </p:cNvPr>
              <p:cNvSpPr/>
              <p:nvPr/>
            </p:nvSpPr>
            <p:spPr>
              <a:xfrm>
                <a:off x="2423694" y="3910504"/>
                <a:ext cx="6111266" cy="2799313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trike="noStrike" spc="-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   + 10</m:t>
                      </m:r>
                    </m:oMath>
                  </m:oMathPara>
                </a14:m>
                <a:endParaRPr lang="fr-FR" sz="8800" b="0" i="1" strike="noStrike" spc="-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fr-FR" sz="8800" b="1" strike="noStrike" spc="-1" dirty="0">
                    <a:solidFill>
                      <a:srgbClr val="FF0000"/>
                    </a:solidFill>
                  </a:rPr>
                  <a:t>  0</a:t>
                </a:r>
                <a14:m>
                  <m:oMath xmlns:m="http://schemas.openxmlformats.org/officeDocument/2006/math">
                    <m:r>
                      <a:rPr lang="fr-FR" sz="8800" b="1" i="1" strike="noStrike" spc="-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fr-FR" sz="8800" b="1" strike="noStrike" spc="-1" dirty="0">
                  <a:solidFill>
                    <a:srgbClr val="FF0000"/>
                  </a:solidFill>
                  <a:latin typeface="Arial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65C5D3F5-DCE9-2B4D-1FFD-58446D284C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694" y="3910504"/>
                <a:ext cx="6111266" cy="2799313"/>
              </a:xfrm>
              <a:prstGeom prst="rect">
                <a:avLst/>
              </a:prstGeom>
              <a:blipFill>
                <a:blip r:embed="rId4"/>
                <a:stretch>
                  <a:fillRect b="-21304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EBCBA434-EE5A-59C2-BDFC-C99BB7B37737}"/>
              </a:ext>
            </a:extLst>
          </p:cNvPr>
          <p:cNvSpPr/>
          <p:nvPr/>
        </p:nvSpPr>
        <p:spPr>
          <a:xfrm rot="16200000">
            <a:off x="3328156" y="1892951"/>
            <a:ext cx="474562" cy="391137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1FE31CDC-CFBE-2809-0AFB-B7913B56D499}"/>
              </a:ext>
            </a:extLst>
          </p:cNvPr>
          <p:cNvSpPr/>
          <p:nvPr/>
        </p:nvSpPr>
        <p:spPr>
          <a:xfrm rot="16200000">
            <a:off x="7861320" y="2345139"/>
            <a:ext cx="474562" cy="283158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852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CBCC977-EC4C-B1B5-80DF-B5F5EA899948}"/>
              </a:ext>
            </a:extLst>
          </p:cNvPr>
          <p:cNvSpPr txBox="1"/>
          <p:nvPr/>
        </p:nvSpPr>
        <p:spPr>
          <a:xfrm>
            <a:off x="774803" y="2258513"/>
            <a:ext cx="1087509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/>
              <a:t>Un article coûte 50 €.</a:t>
            </a:r>
          </a:p>
          <a:p>
            <a:r>
              <a:rPr lang="fr-FR" sz="6600" dirty="0"/>
              <a:t>Son prix augmente de 20 %.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087D89-ED48-171C-D2F0-B3A43024C4E7}"/>
              </a:ext>
            </a:extLst>
          </p:cNvPr>
          <p:cNvSpPr txBox="1"/>
          <p:nvPr/>
        </p:nvSpPr>
        <p:spPr>
          <a:xfrm>
            <a:off x="972286" y="4722773"/>
            <a:ext cx="9884767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 est son nouveau prix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9D526A-E240-3B68-D022-39CE44929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61" y="122619"/>
            <a:ext cx="2570262" cy="223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27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3F30F-2532-5CC9-77D3-76348901B708}"/>
              </a:ext>
            </a:extLst>
          </p:cNvPr>
          <p:cNvSpPr txBox="1"/>
          <p:nvPr/>
        </p:nvSpPr>
        <p:spPr>
          <a:xfrm>
            <a:off x="491135" y="312575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1B6EFEB-8BB1-EBE2-6E65-16C9978D74E4}"/>
                  </a:ext>
                </a:extLst>
              </p:cNvPr>
              <p:cNvSpPr txBox="1"/>
              <p:nvPr/>
            </p:nvSpPr>
            <p:spPr>
              <a:xfrm>
                <a:off x="2068866" y="1051655"/>
                <a:ext cx="4159344" cy="1248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0" i="1" smtClean="0">
                          <a:latin typeface="Cambria Math" panose="02040503050406030204" pitchFamily="18" charset="0"/>
                        </a:rPr>
                        <m:t>20 %= </m:t>
                      </m:r>
                      <m:f>
                        <m:fPr>
                          <m:ctrlPr>
                            <a:rPr lang="fr-FR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0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fr-FR" sz="4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fr-FR" sz="4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4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1B6EFEB-8BB1-EBE2-6E65-16C9978D7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8866" y="1051655"/>
                <a:ext cx="4159344" cy="124880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8CDA437F-274D-B8A6-EFCF-F9A2B5AA5CB8}"/>
                  </a:ext>
                </a:extLst>
              </p:cNvPr>
              <p:cNvSpPr txBox="1"/>
              <p:nvPr/>
            </p:nvSpPr>
            <p:spPr>
              <a:xfrm>
                <a:off x="729205" y="2300458"/>
                <a:ext cx="10426252" cy="2217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Augmenter un prix de 20 % revient à l’augmenter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6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fr-FR" sz="3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fr-FR" sz="3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fr-FR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6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3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3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fr-FR" sz="3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3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de</m:t>
                    </m:r>
                    <m:r>
                      <a:rPr lang="fr-FR" sz="3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50 € </m:t>
                    </m:r>
                    <m:r>
                      <m:rPr>
                        <m:sty m:val="p"/>
                      </m:rPr>
                      <a:rPr lang="fr-FR" sz="3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est</m:t>
                    </m:r>
                    <m:r>
                      <a:rPr lang="fr-FR" sz="3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é</m:t>
                    </m:r>
                    <m:r>
                      <m:rPr>
                        <m:sty m:val="p"/>
                      </m:rPr>
                      <a:rPr lang="fr-FR" sz="3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gal</m:t>
                    </m:r>
                    <m:r>
                      <a:rPr lang="fr-FR" sz="3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à 10 €.</m:t>
                    </m:r>
                  </m:oMath>
                </a14:m>
                <a:r>
                  <a:rPr lang="fr-FR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fr-FR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Donc le nouveau prix est de 50 + 10 = </a:t>
                </a:r>
                <a:r>
                  <a:rPr lang="fr-FR" sz="3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60 €</a:t>
                </a:r>
                <a:r>
                  <a:rPr lang="fr-FR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8CDA437F-274D-B8A6-EFCF-F9A2B5AA5C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205" y="2300458"/>
                <a:ext cx="10426252" cy="2217915"/>
              </a:xfrm>
              <a:prstGeom prst="rect">
                <a:avLst/>
              </a:prstGeom>
              <a:blipFill>
                <a:blip r:embed="rId3"/>
                <a:stretch>
                  <a:fillRect l="-1813" b="-934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2531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</TotalTime>
  <Words>160</Words>
  <Application>Microsoft Office PowerPoint</Application>
  <PresentationFormat>Grand écran</PresentationFormat>
  <Paragraphs>37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Marianne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Emmanuel MALBOS</dc:creator>
  <dc:description/>
  <cp:lastModifiedBy>Emmanuel MALBOS</cp:lastModifiedBy>
  <cp:revision>30</cp:revision>
  <dcterms:created xsi:type="dcterms:W3CDTF">2023-11-21T20:01:36Z</dcterms:created>
  <dcterms:modified xsi:type="dcterms:W3CDTF">2024-06-05T11:50:20Z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20</vt:i4>
  </property>
</Properties>
</file>