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2" r:id="rId2"/>
    <p:sldId id="283" r:id="rId3"/>
    <p:sldId id="291" r:id="rId4"/>
    <p:sldId id="292" r:id="rId5"/>
    <p:sldId id="296" r:id="rId6"/>
    <p:sldId id="297" r:id="rId7"/>
    <p:sldId id="289" r:id="rId8"/>
    <p:sldId id="276" r:id="rId9"/>
    <p:sldId id="294" r:id="rId10"/>
    <p:sldId id="29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E9AF4-B47E-423E-B08F-4103C77609D5}" type="datetimeFigureOut">
              <a:rPr lang="fr-FR" smtClean="0"/>
              <a:t>29/05/2024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3A47F-9565-430C-AC37-DC51F2C6EF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94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999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858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026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C1F366-F86D-FF04-621C-F885160FC15C}"/>
              </a:ext>
            </a:extLst>
          </p:cNvPr>
          <p:cNvSpPr txBox="1"/>
          <p:nvPr/>
        </p:nvSpPr>
        <p:spPr>
          <a:xfrm>
            <a:off x="3311611" y="1205902"/>
            <a:ext cx="4999011" cy="144655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FDB62D-9D5C-92D4-7ED0-574A01AF3238}"/>
                  </a:ext>
                </a:extLst>
              </p:cNvPr>
              <p:cNvSpPr txBox="1"/>
              <p:nvPr/>
            </p:nvSpPr>
            <p:spPr>
              <a:xfrm>
                <a:off x="2091160" y="3429000"/>
                <a:ext cx="837235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9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9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− 2</m:t>
                          </m:r>
                        </m:sup>
                      </m:sSup>
                    </m:oMath>
                  </m:oMathPara>
                </a14:m>
                <a:endParaRPr lang="fr-FR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FDB62D-9D5C-92D4-7ED0-574A01AF3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1160" y="3429000"/>
                <a:ext cx="8372354" cy="15696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1899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7AE3E9C-8CDC-D882-E4A3-FB1D5F07E095}"/>
                  </a:ext>
                </a:extLst>
              </p:cNvPr>
              <p:cNvSpPr txBox="1"/>
              <p:nvPr/>
            </p:nvSpPr>
            <p:spPr>
              <a:xfrm>
                <a:off x="-177478" y="2097911"/>
                <a:ext cx="1175216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7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7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7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7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fr-FR" sz="7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7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7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− 2</m:t>
                          </m:r>
                        </m:sup>
                      </m:sSup>
                      <m:r>
                        <a:rPr lang="fr-FR" sz="7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=100+0,01</m:t>
                      </m:r>
                    </m:oMath>
                  </m:oMathPara>
                </a14:m>
                <a:endParaRPr lang="fr-FR" sz="72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fr-FR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</a:t>
                </a:r>
                <a:r>
                  <a:rPr lang="fr-FR" sz="72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100,01</a:t>
                </a: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7AE3E9C-8CDC-D882-E4A3-FB1D5F07E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7478" y="2097911"/>
                <a:ext cx="11752162" cy="2308324"/>
              </a:xfrm>
              <a:prstGeom prst="rect">
                <a:avLst/>
              </a:prstGeom>
              <a:blipFill>
                <a:blip r:embed="rId3"/>
                <a:stretch>
                  <a:fillRect b="-208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3350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88C1F366-F86D-FF04-621C-F885160FC15C}"/>
                  </a:ext>
                </a:extLst>
              </p:cNvPr>
              <p:cNvSpPr txBox="1"/>
              <p:nvPr/>
            </p:nvSpPr>
            <p:spPr>
              <a:xfrm>
                <a:off x="416688" y="1645740"/>
                <a:ext cx="11157995" cy="2916632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8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Quel est le quadruple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88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88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</m:e>
                      <m:sup>
                        <m:r>
                          <a:rPr lang="fr-FR" sz="88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𝟏𝟏</m:t>
                        </m:r>
                      </m:sup>
                    </m:sSup>
                  </m:oMath>
                </a14:m>
                <a:r>
                  <a:rPr lang="fr-FR" sz="8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? </a:t>
                </a: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88C1F366-F86D-FF04-621C-F885160FC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88" y="1645740"/>
                <a:ext cx="11157995" cy="2916632"/>
              </a:xfrm>
              <a:prstGeom prst="rect">
                <a:avLst/>
              </a:prstGeom>
              <a:blipFill>
                <a:blip r:embed="rId2"/>
                <a:stretch>
                  <a:fillRect l="-1802" t="-10042" r="-4315" b="-1778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5231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86146BF-6472-EFF4-4C5B-9206DD08D2B7}"/>
                  </a:ext>
                </a:extLst>
              </p:cNvPr>
              <p:cNvSpPr txBox="1"/>
              <p:nvPr/>
            </p:nvSpPr>
            <p:spPr>
              <a:xfrm>
                <a:off x="891250" y="2052931"/>
                <a:ext cx="1056768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 quadruple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7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7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fr-FR" sz="7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sup>
                    </m:sSup>
                    <m:r>
                      <a:rPr lang="fr-FR" sz="7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7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est</m:t>
                    </m:r>
                    <m:r>
                      <a:rPr lang="fr-FR" sz="7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:</m:t>
                    </m:r>
                  </m:oMath>
                </a14:m>
                <a:endParaRPr lang="fr-FR" sz="72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fr-FR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7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7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fr-FR" sz="7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sup>
                    </m:sSup>
                    <m:r>
                      <a:rPr lang="fr-FR" sz="7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sSup>
                      <m:sSupPr>
                        <m:ctrlPr>
                          <a:rPr lang="fr-FR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fr-FR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sup>
                    </m:sSup>
                  </m:oMath>
                </a14:m>
                <a:endParaRPr lang="fr-FR" sz="7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86146BF-6472-EFF4-4C5B-9206DD08D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50" y="2052931"/>
                <a:ext cx="10567687" cy="2308324"/>
              </a:xfrm>
              <a:prstGeom prst="rect">
                <a:avLst/>
              </a:prstGeom>
              <a:blipFill>
                <a:blip r:embed="rId3"/>
                <a:stretch>
                  <a:fillRect l="-4325" t="-10053" b="-2116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7464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C1F366-F86D-FF04-621C-F885160FC15C}"/>
              </a:ext>
            </a:extLst>
          </p:cNvPr>
          <p:cNvSpPr txBox="1"/>
          <p:nvPr/>
        </p:nvSpPr>
        <p:spPr>
          <a:xfrm>
            <a:off x="3311611" y="1205902"/>
            <a:ext cx="4999011" cy="144655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Simplifier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FDB62D-9D5C-92D4-7ED0-574A01AF3238}"/>
                  </a:ext>
                </a:extLst>
              </p:cNvPr>
              <p:cNvSpPr txBox="1"/>
              <p:nvPr/>
            </p:nvSpPr>
            <p:spPr>
              <a:xfrm>
                <a:off x="1720770" y="2942863"/>
                <a:ext cx="8372354" cy="313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96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96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8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sz="96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9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6FDB62D-9D5C-92D4-7ED0-574A01AF3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0770" y="2942863"/>
                <a:ext cx="8372354" cy="3137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1175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C5C9D33-C976-A0CD-6541-2A10AA38ECC1}"/>
                  </a:ext>
                </a:extLst>
              </p:cNvPr>
              <p:cNvSpPr txBox="1"/>
              <p:nvPr/>
            </p:nvSpPr>
            <p:spPr>
              <a:xfrm>
                <a:off x="0" y="1667537"/>
                <a:ext cx="12072394" cy="2716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66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66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fr-FR" sz="6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fr-FR" sz="6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sz="66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fr-FR" sz="6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fr-FR" sz="6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fr-F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66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6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10 </m:t>
                        </m:r>
                        <m:r>
                          <a:rPr lang="fr-FR" sz="6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×10 ×10 ×10 ×10 ×10 ×10 ×10</m:t>
                        </m:r>
                      </m:num>
                      <m:den>
                        <m:r>
                          <a:rPr lang="fr-FR" sz="6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10 </m:t>
                        </m:r>
                        <m:r>
                          <a:rPr lang="fr-FR" sz="6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×10</m:t>
                        </m:r>
                      </m:den>
                    </m:f>
                  </m:oMath>
                </a14:m>
                <a:endParaRPr lang="fr-FR" sz="6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fr-FR" sz="6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</m:sup>
                    </m:sSup>
                  </m:oMath>
                </a14:m>
                <a:endParaRPr lang="fr-FR" sz="6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C5C9D33-C976-A0CD-6541-2A10AA38E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667537"/>
                <a:ext cx="12072394" cy="2716128"/>
              </a:xfrm>
              <a:prstGeom prst="rect">
                <a:avLst/>
              </a:prstGeom>
              <a:blipFill>
                <a:blip r:embed="rId3"/>
                <a:stretch>
                  <a:fillRect b="-164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3EB6D25B-BF1A-A8E7-A149-79A80B02E813}"/>
              </a:ext>
            </a:extLst>
          </p:cNvPr>
          <p:cNvSpPr/>
          <p:nvPr/>
        </p:nvSpPr>
        <p:spPr>
          <a:xfrm>
            <a:off x="8681013" y="3518704"/>
            <a:ext cx="2720050" cy="1189051"/>
          </a:xfrm>
          <a:prstGeom prst="wedgeEllipseCallout">
            <a:avLst>
              <a:gd name="adj1" fmla="val -78705"/>
              <a:gd name="adj2" fmla="val -6352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On simplifie par 10 deux fois.</a:t>
            </a:r>
          </a:p>
        </p:txBody>
      </p:sp>
    </p:spTree>
    <p:extLst>
      <p:ext uri="{BB962C8B-B14F-4D97-AF65-F5344CB8AC3E}">
        <p14:creationId xmlns:p14="http://schemas.microsoft.com/office/powerpoint/2010/main" val="1496106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4B0BD2B-16C7-5C6E-5346-C1C2B79CE4EE}"/>
                  </a:ext>
                </a:extLst>
              </p:cNvPr>
              <p:cNvSpPr txBox="1"/>
              <p:nvPr/>
            </p:nvSpPr>
            <p:spPr>
              <a:xfrm>
                <a:off x="798693" y="1429489"/>
                <a:ext cx="10266704" cy="3785652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Quelle est la notation </a:t>
                </a:r>
              </a:p>
              <a:p>
                <a:pPr algn="ctr"/>
                <a:r>
                  <a:rPr lang="fr-FR" sz="8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scientifique de </a:t>
                </a:r>
                <a14:m>
                  <m:oMath xmlns:m="http://schemas.openxmlformats.org/officeDocument/2006/math"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𝟐𝟓𝟑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𝟎𝟎𝟎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𝟎𝟎𝟎</m:t>
                    </m:r>
                    <m:r>
                      <a:rPr lang="fr-FR" sz="8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?</m:t>
                    </m:r>
                  </m:oMath>
                </a14:m>
                <a:endParaRPr lang="fr-FR" sz="8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4B0BD2B-16C7-5C6E-5346-C1C2B79CE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693" y="1429489"/>
                <a:ext cx="10266704" cy="3785652"/>
              </a:xfrm>
              <a:prstGeom prst="rect">
                <a:avLst/>
              </a:prstGeom>
              <a:blipFill>
                <a:blip r:embed="rId2"/>
                <a:stretch>
                  <a:fillRect l="-713" t="-6913" r="-7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2973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E777F7A-6FE4-29DE-E856-9D3001808F8E}"/>
                  </a:ext>
                </a:extLst>
              </p:cNvPr>
              <p:cNvSpPr txBox="1"/>
              <p:nvPr/>
            </p:nvSpPr>
            <p:spPr>
              <a:xfrm>
                <a:off x="581734" y="2080416"/>
                <a:ext cx="10110012" cy="10386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6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6600" b="0" i="1" smtClean="0">
                          <a:latin typeface="Cambria Math" panose="02040503050406030204" pitchFamily="18" charset="0"/>
                        </a:rPr>
                        <m:t>53 000 000=</m:t>
                      </m:r>
                      <m:r>
                        <a:rPr lang="fr-FR" sz="6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6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6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𝟓𝟑</m:t>
                      </m:r>
                      <m:r>
                        <a:rPr lang="fr-FR" sz="6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6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6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6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</m:oMath>
                  </m:oMathPara>
                </a14:m>
                <a:endParaRPr lang="fr-FR" sz="6600" b="1"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E777F7A-6FE4-29DE-E856-9D3001808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34" y="2080416"/>
                <a:ext cx="10110012" cy="10386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9093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45B67D-3650-DECE-5387-951578F96914}"/>
              </a:ext>
            </a:extLst>
          </p:cNvPr>
          <p:cNvSpPr txBox="1"/>
          <p:nvPr/>
        </p:nvSpPr>
        <p:spPr>
          <a:xfrm>
            <a:off x="798693" y="1429489"/>
            <a:ext cx="10266704" cy="255454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Résoudre l’équation </a:t>
            </a:r>
          </a:p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fr-FR" sz="8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+ 20 = 6</a:t>
            </a:r>
            <a:r>
              <a:rPr lang="fr-FR" sz="8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+ 40</a:t>
            </a:r>
          </a:p>
        </p:txBody>
      </p:sp>
    </p:spTree>
    <p:extLst>
      <p:ext uri="{BB962C8B-B14F-4D97-AF65-F5344CB8AC3E}">
        <p14:creationId xmlns:p14="http://schemas.microsoft.com/office/powerpoint/2010/main" val="3769019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702" y="14675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B046CF4-994E-2A3B-F323-16DBA0F3B3EA}"/>
              </a:ext>
            </a:extLst>
          </p:cNvPr>
          <p:cNvSpPr txBox="1"/>
          <p:nvPr/>
        </p:nvSpPr>
        <p:spPr>
          <a:xfrm>
            <a:off x="3330610" y="182508"/>
            <a:ext cx="689267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fr-FR" sz="6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+ 20 = 6</a:t>
            </a:r>
            <a:r>
              <a:rPr lang="fr-FR" sz="6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+ 40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E441CF2-7131-1A49-CAD3-C90487C4800F}"/>
              </a:ext>
            </a:extLst>
          </p:cNvPr>
          <p:cNvSpPr txBox="1"/>
          <p:nvPr/>
        </p:nvSpPr>
        <p:spPr>
          <a:xfrm>
            <a:off x="1689882" y="1015504"/>
            <a:ext cx="10174127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fr-FR" sz="6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+ 20 </a:t>
            </a:r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4</a:t>
            </a:r>
            <a:r>
              <a:rPr lang="fr-FR" sz="6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6</a:t>
            </a:r>
            <a:r>
              <a:rPr lang="fr-FR" sz="6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+ 40 </a:t>
            </a:r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4</a:t>
            </a:r>
            <a:r>
              <a:rPr lang="fr-FR" sz="6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7C98FD-E677-A492-7325-1DDD71AB1943}"/>
              </a:ext>
            </a:extLst>
          </p:cNvPr>
          <p:cNvSpPr txBox="1"/>
          <p:nvPr/>
        </p:nvSpPr>
        <p:spPr>
          <a:xfrm>
            <a:off x="3013295" y="1848500"/>
            <a:ext cx="9178705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= 2</a:t>
            </a:r>
            <a:r>
              <a:rPr lang="fr-FR" sz="6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+ 40 </a:t>
            </a:r>
            <a:endParaRPr lang="fr-FR" sz="6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F71D92-4B06-FD39-2425-8E55E8631285}"/>
              </a:ext>
            </a:extLst>
          </p:cNvPr>
          <p:cNvSpPr txBox="1"/>
          <p:nvPr/>
        </p:nvSpPr>
        <p:spPr>
          <a:xfrm>
            <a:off x="2816524" y="2727663"/>
            <a:ext cx="9572245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40 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</a:t>
            </a:r>
            <a:r>
              <a:rPr lang="fr-FR" sz="6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+ 40 </a:t>
            </a:r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40</a:t>
            </a:r>
          </a:p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6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1307CC-5CB2-D161-4AC4-C2FFBFA6ADA4}"/>
              </a:ext>
            </a:extLst>
          </p:cNvPr>
          <p:cNvSpPr txBox="1"/>
          <p:nvPr/>
        </p:nvSpPr>
        <p:spPr>
          <a:xfrm>
            <a:off x="1817206" y="3560659"/>
            <a:ext cx="9572245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- 20 = 2</a:t>
            </a:r>
            <a:r>
              <a:rPr lang="fr-FR" sz="6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fr-FR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6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B3F90D8-69FE-01A2-7A9B-219A04A7012A}"/>
                  </a:ext>
                </a:extLst>
              </p:cNvPr>
              <p:cNvSpPr txBox="1"/>
              <p:nvPr/>
            </p:nvSpPr>
            <p:spPr>
              <a:xfrm>
                <a:off x="1689882" y="4393655"/>
                <a:ext cx="9572245" cy="23449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6000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6000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 </m:t>
                        </m:r>
                        <m:r>
                          <a:rPr lang="fr-FR" sz="6000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𝟐𝟎</m:t>
                        </m:r>
                      </m:num>
                      <m:den>
                        <m:r>
                          <a:rPr lang="fr-FR" sz="6000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  <m:r>
                      <a:rPr lang="fr-FR" sz="6000" b="1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fr-FR" sz="6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fr-FR" sz="6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fr-FR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fr-FR" sz="6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fr-FR" sz="60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B3F90D8-69FE-01A2-7A9B-219A04A70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882" y="4393655"/>
                <a:ext cx="9572245" cy="23449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3969033-959F-FF19-E63E-8AB3A2A31D94}"/>
                  </a:ext>
                </a:extLst>
              </p:cNvPr>
              <p:cNvSpPr txBox="1"/>
              <p:nvPr/>
            </p:nvSpPr>
            <p:spPr>
              <a:xfrm>
                <a:off x="1637761" y="5842496"/>
                <a:ext cx="9433389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fr-FR" sz="4800" b="1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 </m:t>
                    </m:r>
                    <m:r>
                      <a:rPr lang="fr-FR" sz="4800" b="1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𝟏𝟎</m:t>
                    </m:r>
                    <m:r>
                      <a:rPr lang="fr-FR" sz="4800" b="1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fr-FR" sz="6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fr-FR" sz="6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fr-FR" sz="6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fr-FR" sz="60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3969033-959F-FF19-E63E-8AB3A2A31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761" y="5842496"/>
                <a:ext cx="9433389" cy="1015663"/>
              </a:xfrm>
              <a:prstGeom prst="rect">
                <a:avLst/>
              </a:prstGeom>
              <a:blipFill>
                <a:blip r:embed="rId3"/>
                <a:stretch>
                  <a:fillRect t="-17964" b="-395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31203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128</Words>
  <Application>Microsoft Office PowerPoint</Application>
  <PresentationFormat>Grand écran</PresentationFormat>
  <Paragraphs>35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Cambria Math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33</cp:revision>
  <dcterms:created xsi:type="dcterms:W3CDTF">2023-11-21T20:01:36Z</dcterms:created>
  <dcterms:modified xsi:type="dcterms:W3CDTF">2024-05-29T11:41:28Z</dcterms:modified>
</cp:coreProperties>
</file>