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66" r:id="rId6"/>
    <p:sldId id="267" r:id="rId7"/>
    <p:sldId id="264" r:id="rId8"/>
    <p:sldId id="265" r:id="rId9"/>
    <p:sldId id="274" r:id="rId10"/>
    <p:sldId id="27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6T21:07:43.9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0 978 24575,'1'-8'0,"0"1"0,1-1 0,0 1 0,0-1 0,1 1 0,0 0 0,0 0 0,1 0 0,0 0 0,0 1 0,1-1 0,-1 1 0,1 0 0,0 0 0,7-5 0,-2 1 0,-2 0 0,1-1 0,10-18 0,2-8 0,3 2 0,50-60 0,-64 82 0,-2 5 0,0 1 0,0-1 0,1 1 0,1 1 0,-1 0 0,21-10 0,-17 9 0,-1 0 0,1-1 0,18-15 0,-10 6 0,40-26 0,-41 30 0,0-1 0,32-30 0,-43 36 0,1 1 0,-1 0 0,1 1 0,0 0 0,1 0 0,-1 1 0,1 0 0,0 1 0,22-5 0,32-14 0,7-20 0,-60 34 0,1 1 0,0 0 0,1 0 0,0 2 0,21-8 0,87-28 0,-80 25 0,76-18 0,-73 24 0,-26 6 0,0 1 0,36-3 0,-39 5 0,1-1 0,-1 0 0,0-2 0,31-11 0,-31 10 0,0 0 0,1 2 0,0-1 0,27-2 0,74-7 0,-71 7 0,67-1 0,250 9-1365,-340-1-5461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6T21:07:45.8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customXml" Target="../ink/ink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2C88C-9C20-EC34-D305-93E4120C0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A066D-06EF-943C-0FD0-339BC0FAD28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DB5C08E-EC37-E390-E0E5-EC2DB4FD2FE5}"/>
                  </a:ext>
                </a:extLst>
              </p:cNvPr>
              <p:cNvSpPr txBox="1"/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6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×0,5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DB5C08E-EC37-E390-E0E5-EC2DB4FD2F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210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32FC8-11C3-BE4E-4A33-6F6C12A5F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3F520-AD75-936B-6BA5-3801DBB6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D9BBD76-52A2-1794-C96E-0E5253DA53DF}"/>
                  </a:ext>
                </a:extLst>
              </p:cNvPr>
              <p:cNvSpPr txBox="1"/>
              <p:nvPr/>
            </p:nvSpPr>
            <p:spPr>
              <a:xfrm>
                <a:off x="899196" y="2074783"/>
                <a:ext cx="9080746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6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×0,5=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88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D9BBD76-52A2-1794-C96E-0E5253DA5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196" y="2074783"/>
                <a:ext cx="9080746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3C362CF9-2D29-7CC7-BBFE-8C42DC37F689}"/>
              </a:ext>
            </a:extLst>
          </p:cNvPr>
          <p:cNvSpPr/>
          <p:nvPr/>
        </p:nvSpPr>
        <p:spPr>
          <a:xfrm>
            <a:off x="5549233" y="4234726"/>
            <a:ext cx="3715474" cy="1604354"/>
          </a:xfrm>
          <a:prstGeom prst="wedgeRoundRectCallout">
            <a:avLst>
              <a:gd name="adj1" fmla="val -43821"/>
              <a:gd name="adj2" fmla="val -10785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Multiplier par 0,5 revient à diviser par 2.</a:t>
            </a:r>
          </a:p>
        </p:txBody>
      </p:sp>
    </p:spTree>
    <p:extLst>
      <p:ext uri="{BB962C8B-B14F-4D97-AF65-F5344CB8AC3E}">
        <p14:creationId xmlns:p14="http://schemas.microsoft.com/office/powerpoint/2010/main" val="258391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25AE2-2DB5-30E2-B1D3-6CEA2ECBD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070268-6BED-E151-B89A-B446B2FA299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27060B5-54F7-B46B-B616-3EE65D8DDE12}"/>
                  </a:ext>
                </a:extLst>
              </p:cNvPr>
              <p:cNvSpPr txBox="1"/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3 −3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×0,5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27060B5-54F7-B46B-B616-3EE65D8DD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0233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E1AA4-3570-D425-A175-17A3C7063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A5DC12-11FA-8234-1AC2-426765E27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66D1394-518A-0EEC-9EC5-5846C2EB44A0}"/>
                  </a:ext>
                </a:extLst>
              </p:cNvPr>
              <p:cNvSpPr txBox="1"/>
              <p:nvPr/>
            </p:nvSpPr>
            <p:spPr>
              <a:xfrm>
                <a:off x="1008860" y="1682897"/>
                <a:ext cx="9080746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3 −3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×0,5</m:t>
                      </m:r>
                    </m:oMath>
                  </m:oMathPara>
                </a14:m>
                <a:endParaRPr lang="fr-FR" sz="88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66D1394-518A-0EEC-9EC5-5846C2EB4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860" y="1682897"/>
                <a:ext cx="9080746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83560255-FE79-BE0D-623D-2020D1FF8465}"/>
              </a:ext>
            </a:extLst>
          </p:cNvPr>
          <p:cNvSpPr/>
          <p:nvPr/>
        </p:nvSpPr>
        <p:spPr>
          <a:xfrm>
            <a:off x="7277550" y="3429000"/>
            <a:ext cx="3715474" cy="1604354"/>
          </a:xfrm>
          <a:prstGeom prst="wedgeRoundRectCallout">
            <a:avLst>
              <a:gd name="adj1" fmla="val -71406"/>
              <a:gd name="adj2" fmla="val -8531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La multiplication est</a:t>
            </a:r>
          </a:p>
          <a:p>
            <a:pPr algn="ctr"/>
            <a:r>
              <a:rPr lang="fr-FR" sz="2800" dirty="0"/>
              <a:t>prioritaire.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195E2BC-96EC-9EAB-E5A3-C441707BB716}"/>
                  </a:ext>
                </a:extLst>
              </p:cNvPr>
              <p:cNvSpPr txBox="1"/>
              <p:nvPr/>
            </p:nvSpPr>
            <p:spPr>
              <a:xfrm>
                <a:off x="457876" y="3217984"/>
                <a:ext cx="9080746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3 −1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,5</m:t>
                      </m:r>
                    </m:oMath>
                  </m:oMathPara>
                </a14:m>
                <a:endParaRPr lang="fr-FR" sz="8800" b="1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195E2BC-96EC-9EAB-E5A3-C441707BB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76" y="3217984"/>
                <a:ext cx="9080746" cy="13542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4BA3F1E-1D4C-45D6-4ACF-BF5815C8D823}"/>
                  </a:ext>
                </a:extLst>
              </p:cNvPr>
              <p:cNvSpPr txBox="1"/>
              <p:nvPr/>
            </p:nvSpPr>
            <p:spPr>
              <a:xfrm>
                <a:off x="374078" y="4602664"/>
                <a:ext cx="9080746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8800" b="1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4BA3F1E-1D4C-45D6-4ACF-BF5815C8D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78" y="4602664"/>
                <a:ext cx="9080746" cy="13542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890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47331" y="3788228"/>
            <a:ext cx="9221118" cy="1230924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7200" b="1" dirty="0">
                <a:solidFill>
                  <a:schemeClr val="bg1"/>
                </a:solidFill>
                <a:highlight>
                  <a:srgbClr val="FF0000"/>
                </a:highlight>
              </a:rPr>
              <a:t>Combien dépense-t-il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7C3078-E844-D272-3A4C-815B67DE4C56}"/>
              </a:ext>
            </a:extLst>
          </p:cNvPr>
          <p:cNvSpPr txBox="1"/>
          <p:nvPr/>
        </p:nvSpPr>
        <p:spPr>
          <a:xfrm>
            <a:off x="1209424" y="1706074"/>
            <a:ext cx="8496932" cy="866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91440" tIns="45720" rIns="91440" bIns="45720" rtlCol="0" anchor="ctr" anchorCtr="0" compatLnSpc="1">
            <a:noAutofit/>
          </a:bodyPr>
          <a:lstStyle/>
          <a:p>
            <a:pPr algn="ctr"/>
            <a:r>
              <a:rPr lang="fr-FR" sz="7200" b="1" dirty="0">
                <a:solidFill>
                  <a:schemeClr val="tx1"/>
                </a:solidFill>
              </a:rPr>
              <a:t>Polo achète 30 cahiers à</a:t>
            </a:r>
          </a:p>
          <a:p>
            <a:pPr algn="ctr"/>
            <a:r>
              <a:rPr lang="fr-FR" sz="7200" b="1" dirty="0"/>
              <a:t>1,20 € pièce.</a:t>
            </a:r>
            <a:endParaRPr lang="fr-FR" sz="7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446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7EE791-99E0-0A2F-1032-CEFA0045F7AC}"/>
                  </a:ext>
                </a:extLst>
              </p:cNvPr>
              <p:cNvSpPr txBox="1"/>
              <p:nvPr/>
            </p:nvSpPr>
            <p:spPr>
              <a:xfrm>
                <a:off x="3072278" y="1977617"/>
                <a:ext cx="5360250" cy="21236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6600" b="0" dirty="0">
                    <a:ea typeface="Cambria Math" panose="02040503050406030204" pitchFamily="18" charset="0"/>
                  </a:rPr>
                  <a:t>30 </a:t>
                </a:r>
                <a14:m>
                  <m:oMath xmlns:m="http://schemas.openxmlformats.org/officeDocument/2006/math">
                    <m:r>
                      <a:rPr lang="fr-FR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×1,</m:t>
                    </m:r>
                    <m:r>
                      <a:rPr lang="fr-FR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fr-FR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  <m:r>
                      <a:rPr lang="fr-FR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fr-FR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fr-FR" sz="6600" b="0" dirty="0">
                  <a:ea typeface="Cambria Math" panose="02040503050406030204" pitchFamily="18" charset="0"/>
                </a:endParaRPr>
              </a:p>
              <a:p>
                <a:r>
                  <a:rPr lang="fr-FR" sz="6600" dirty="0"/>
                  <a:t>                    </a:t>
                </a: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7EE791-99E0-0A2F-1032-CEFA0045F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278" y="1977617"/>
                <a:ext cx="5360250" cy="2123658"/>
              </a:xfrm>
              <a:prstGeom prst="rect">
                <a:avLst/>
              </a:prstGeom>
              <a:blipFill>
                <a:blip r:embed="rId2"/>
                <a:stretch>
                  <a:fillRect l="-7850" t="-97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0C3837A1-7C2C-509A-D41E-66BE874BDF56}"/>
              </a:ext>
            </a:extLst>
          </p:cNvPr>
          <p:cNvSpPr txBox="1">
            <a:spLocks/>
          </p:cNvSpPr>
          <p:nvPr/>
        </p:nvSpPr>
        <p:spPr>
          <a:xfrm>
            <a:off x="2039943" y="3439049"/>
            <a:ext cx="10845478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7200" b="1" dirty="0">
                <a:solidFill>
                  <a:schemeClr val="tx1"/>
                </a:solidFill>
              </a:rPr>
              <a:t>Il dépense </a:t>
            </a:r>
            <a:r>
              <a:rPr lang="fr-FR" sz="7200" b="1" dirty="0">
                <a:solidFill>
                  <a:srgbClr val="FF0000"/>
                </a:solidFill>
              </a:rPr>
              <a:t>36 €</a:t>
            </a:r>
            <a:r>
              <a:rPr lang="fr-FR" sz="72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135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D2B9FF2-462D-8FFB-1CA7-82B7F69B1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196" y="591996"/>
            <a:ext cx="8742164" cy="30656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34DD8C-91B5-2198-CCB0-A7D708D046C9}"/>
              </a:ext>
            </a:extLst>
          </p:cNvPr>
          <p:cNvSpPr txBox="1"/>
          <p:nvPr/>
        </p:nvSpPr>
        <p:spPr>
          <a:xfrm>
            <a:off x="1909823" y="4201610"/>
            <a:ext cx="8009681" cy="143526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rtlCol="0" anchor="ctr" anchorCtr="0" compatLnSpc="1">
            <a:noAutofit/>
          </a:bodyPr>
          <a:lstStyle/>
          <a:p>
            <a:pPr algn="l"/>
            <a:r>
              <a:rPr lang="fr-FR" sz="7200" b="1" dirty="0">
                <a:solidFill>
                  <a:schemeClr val="tx1"/>
                </a:solidFill>
              </a:rPr>
              <a:t>Que va dire le lutin ?</a:t>
            </a:r>
          </a:p>
        </p:txBody>
      </p:sp>
    </p:spTree>
    <p:extLst>
      <p:ext uri="{BB962C8B-B14F-4D97-AF65-F5344CB8AC3E}">
        <p14:creationId xmlns:p14="http://schemas.microsoft.com/office/powerpoint/2010/main" val="244115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62E0AC-3DC4-108A-18C3-D7BE06096FF1}"/>
              </a:ext>
            </a:extLst>
          </p:cNvPr>
          <p:cNvSpPr txBox="1"/>
          <p:nvPr/>
        </p:nvSpPr>
        <p:spPr>
          <a:xfrm>
            <a:off x="407658" y="4000134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91440" tIns="45720" rIns="91440" bIns="45720" rtlCol="0" anchor="ctr" anchorCtr="0" compatLnSpc="1">
            <a:noAutofit/>
          </a:bodyPr>
          <a:lstStyle/>
          <a:p>
            <a:pPr algn="l"/>
            <a:r>
              <a:rPr lang="fr-FR" sz="7200" b="1" dirty="0">
                <a:solidFill>
                  <a:schemeClr val="tx1"/>
                </a:solidFill>
              </a:rPr>
              <a:t>Le lutin va dire :</a:t>
            </a:r>
          </a:p>
          <a:p>
            <a:pPr algn="l"/>
            <a:r>
              <a:rPr lang="fr-FR" sz="7200" b="1" dirty="0"/>
              <a:t>(7 + 2) × 9 = 9 × 9</a:t>
            </a:r>
          </a:p>
          <a:p>
            <a:pPr algn="l"/>
            <a:r>
              <a:rPr lang="fr-FR" sz="7200" b="1" dirty="0">
                <a:solidFill>
                  <a:schemeClr val="tx1"/>
                </a:solidFill>
              </a:rPr>
              <a:t>                   </a:t>
            </a:r>
            <a:r>
              <a:rPr lang="fr-FR" sz="7200" b="1" dirty="0"/>
              <a:t>= </a:t>
            </a:r>
            <a:r>
              <a:rPr lang="fr-FR" sz="7200" b="1" dirty="0">
                <a:solidFill>
                  <a:srgbClr val="FF0000"/>
                </a:solidFill>
              </a:rPr>
              <a:t>81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FAE0-19AE-79D6-B03E-0E4D6E818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535" y="0"/>
            <a:ext cx="6190664" cy="2170872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84D90EC8-A5CF-3811-F733-3F26F7A037E2}"/>
              </a:ext>
            </a:extLst>
          </p:cNvPr>
          <p:cNvSpPr/>
          <p:nvPr/>
        </p:nvSpPr>
        <p:spPr>
          <a:xfrm>
            <a:off x="8229600" y="2351314"/>
            <a:ext cx="2632668" cy="1077686"/>
          </a:xfrm>
          <a:prstGeom prst="wedgeEllipseCallout">
            <a:avLst>
              <a:gd name="adj1" fmla="val -138390"/>
              <a:gd name="adj2" fmla="val -11745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Cette opération est prioritaire.</a:t>
            </a:r>
          </a:p>
        </p:txBody>
      </p:sp>
    </p:spTree>
    <p:extLst>
      <p:ext uri="{BB962C8B-B14F-4D97-AF65-F5344CB8AC3E}">
        <p14:creationId xmlns:p14="http://schemas.microsoft.com/office/powerpoint/2010/main" val="21994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A01DD-743F-4A75-C8D1-11EBC3D83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C747653-04B5-D3F3-34D0-2F4956F58535}"/>
              </a:ext>
            </a:extLst>
          </p:cNvPr>
          <p:cNvSpPr txBox="1"/>
          <p:nvPr/>
        </p:nvSpPr>
        <p:spPr>
          <a:xfrm>
            <a:off x="1036973" y="5044272"/>
            <a:ext cx="10118054" cy="16881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rtlCol="0" anchor="ctr" anchorCtr="0" compatLnSpc="1">
            <a:noAutofit/>
          </a:bodyPr>
          <a:lstStyle/>
          <a:p>
            <a:pPr algn="ctr"/>
            <a:r>
              <a:rPr lang="fr-FR" sz="4800" b="1" dirty="0">
                <a:solidFill>
                  <a:schemeClr val="tx1"/>
                </a:solidFill>
              </a:rPr>
              <a:t>Compléter le script pour que le lutin effectue le déplacement ci-dessus.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1EBE338-6743-10CF-4BE8-290213B0EC78}"/>
              </a:ext>
            </a:extLst>
          </p:cNvPr>
          <p:cNvCxnSpPr/>
          <p:nvPr/>
        </p:nvCxnSpPr>
        <p:spPr>
          <a:xfrm>
            <a:off x="823964" y="2984360"/>
            <a:ext cx="14871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8D8CA1B-0241-9EFD-3F0E-1B6F08394B46}"/>
              </a:ext>
            </a:extLst>
          </p:cNvPr>
          <p:cNvCxnSpPr/>
          <p:nvPr/>
        </p:nvCxnSpPr>
        <p:spPr>
          <a:xfrm flipV="1">
            <a:off x="2311121" y="1336431"/>
            <a:ext cx="1537398" cy="1647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E0E937B6-8730-BF34-E60A-E4602042E1FF}"/>
              </a:ext>
            </a:extLst>
          </p:cNvPr>
          <p:cNvSpPr txBox="1"/>
          <p:nvPr/>
        </p:nvSpPr>
        <p:spPr>
          <a:xfrm>
            <a:off x="1115367" y="3195376"/>
            <a:ext cx="974690" cy="80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rtlCol="0" anchor="ctr" anchorCtr="0" compatLnSpc="1">
            <a:noAutofit/>
          </a:bodyPr>
          <a:lstStyle/>
          <a:p>
            <a:pPr algn="l"/>
            <a:r>
              <a:rPr lang="fr-FR" sz="2000" b="1" dirty="0">
                <a:solidFill>
                  <a:schemeClr val="tx1"/>
                </a:solidFill>
              </a:rPr>
              <a:t>50 pas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EBE72D73-098A-8560-B788-8060B84F8C59}"/>
                  </a:ext>
                </a:extLst>
              </p14:cNvPr>
              <p14:cNvContentPartPr/>
              <p14:nvPr/>
            </p14:nvContentPartPr>
            <p14:xfrm>
              <a:off x="1828476" y="2631948"/>
              <a:ext cx="803520" cy="352440"/>
            </p14:xfrm>
          </p:contentPart>
        </mc:Choice>
        <mc:Fallback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EBE72D73-098A-8560-B788-8060B84F8C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2356" y="2625828"/>
                <a:ext cx="815760" cy="36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B59BCD9-8E91-6A62-491B-DCFBE4A3A6F7}"/>
                  </a:ext>
                </a:extLst>
              </p14:cNvPr>
              <p14:cNvContentPartPr/>
              <p14:nvPr/>
            </p14:nvContentPartPr>
            <p14:xfrm>
              <a:off x="1466676" y="3355548"/>
              <a:ext cx="360" cy="360"/>
            </p14:xfrm>
          </p:contentPart>
        </mc:Choice>
        <mc:Fallback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B59BCD9-8E91-6A62-491B-DCFBE4A3A6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60556" y="3349428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68FF18E5-BBE0-4BA2-04DB-BA57A92FF0EE}"/>
              </a:ext>
            </a:extLst>
          </p:cNvPr>
          <p:cNvSpPr txBox="1"/>
          <p:nvPr/>
        </p:nvSpPr>
        <p:spPr>
          <a:xfrm>
            <a:off x="1688297" y="2294818"/>
            <a:ext cx="622824" cy="257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91440" tIns="45720" rIns="91440" bIns="45720" rtlCol="0" anchor="ctr" anchorCtr="0" compatLnSpc="1">
            <a:noAutofit/>
          </a:bodyPr>
          <a:lstStyle/>
          <a:p>
            <a:pPr algn="l"/>
            <a:r>
              <a:rPr lang="fr-FR" b="1" dirty="0">
                <a:solidFill>
                  <a:schemeClr val="tx1"/>
                </a:solidFill>
              </a:rPr>
              <a:t>140°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557141-3CDC-29B9-7014-661C82B6E1F7}"/>
              </a:ext>
            </a:extLst>
          </p:cNvPr>
          <p:cNvSpPr txBox="1"/>
          <p:nvPr/>
        </p:nvSpPr>
        <p:spPr>
          <a:xfrm>
            <a:off x="3079820" y="2294818"/>
            <a:ext cx="115053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rtlCol="0" anchor="ctr" anchorCtr="0" compatLnSpc="1">
            <a:noAutofit/>
          </a:bodyPr>
          <a:lstStyle/>
          <a:p>
            <a:pPr algn="l"/>
            <a:r>
              <a:rPr lang="fr-FR" sz="2000" b="1" dirty="0">
                <a:solidFill>
                  <a:schemeClr val="tx1"/>
                </a:solidFill>
              </a:rPr>
              <a:t>150 pas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6710B27-4D49-77E2-9CBA-B75BE017D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7950" y="1057903"/>
            <a:ext cx="314325" cy="35242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D1DC6B-3392-19CB-91C4-E58E4F3AE3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9055" y="168155"/>
            <a:ext cx="5103782" cy="445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78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C0D7E-F664-0325-70AB-0747BAA60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099579-FEA7-0663-92BF-4CDE0E2C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DD0C374-0D63-AE5C-85BA-08718E9AB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99" y="1695135"/>
            <a:ext cx="5098345" cy="370082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FEC1C6-D68A-9D00-3B17-405731F47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0859"/>
            <a:ext cx="6043477" cy="539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159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FF0000"/>
        </a:solidFill>
        <a:ln>
          <a:noFill/>
        </a:ln>
      </a:spPr>
      <a:bodyPr vert="horz" wrap="square" lIns="91440" tIns="45720" rIns="91440" bIns="45720" anchor="ctr" anchorCtr="0" compatLnSpc="1">
        <a:noAutofit/>
      </a:bodyPr>
      <a:lstStyle>
        <a:defPPr algn="l">
          <a:defRPr sz="7200" b="1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114</Words>
  <Application>Microsoft Office PowerPoint</Application>
  <PresentationFormat>Grand écran</PresentationFormat>
  <Paragraphs>31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Thème Office</vt:lpstr>
      <vt:lpstr>Calculer</vt:lpstr>
      <vt:lpstr>Correction</vt:lpstr>
      <vt:lpstr>Calculer</vt:lpstr>
      <vt:lpstr>Correction</vt:lpstr>
      <vt:lpstr>Combien dépense-t-il ?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10</cp:revision>
  <dcterms:created xsi:type="dcterms:W3CDTF">2023-11-21T20:01:36Z</dcterms:created>
  <dcterms:modified xsi:type="dcterms:W3CDTF">2024-02-06T21:12:28Z</dcterms:modified>
</cp:coreProperties>
</file>