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78332B-570A-062C-DD10-6D78BC1F829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F636896-9228-4E57-87B7-5BAB7BFEB2A7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1E4F40-D2E3-F14D-D96D-00A1803E9B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BF31CC-4A49-5D8F-5AC8-8A931DABDA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89DF89-2A3E-606D-E6CB-DFE84557D1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244DD0C-B97A-4EC2-A54B-2EFFAA6DE814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C5AD39-9264-08AC-0C5D-1BCFEEECEA2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92BEBD-DEF3-5923-6693-B83DFD87C4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744314-807C-8158-CFED-B0F7F9EC92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E0EA5-F810-289E-1B41-60702F31BAB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9D29E4-3572-11A7-B983-CBE4DBE9C6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0D5616-52C8-561A-BC70-67E1B534AB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A86CB2-4D8F-43B8-AA10-80CA2612DD13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8A5866-1030-DE45-9298-5E44BAD06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F8E49C-49F0-333D-3FCB-A31933088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AE0E27-CF96-CFD2-B818-2DB93816BA3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3E6D4-F88F-26BC-3619-653A90D00E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5F63F5-60DA-5977-5532-6C26BF7F2A9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79A21B-E62C-3994-6F5B-7103FBD271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0E48F1-5993-E1B5-561D-7A2D256E629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2F37D9-B4B0-802F-E665-C04FCB521F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CCDA7B9-2E84-DDB5-2920-20F22959469A}"/>
              </a:ext>
            </a:extLst>
          </p:cNvPr>
          <p:cNvSpPr txBox="1"/>
          <p:nvPr/>
        </p:nvSpPr>
        <p:spPr>
          <a:xfrm>
            <a:off x="2221920" y="1259280"/>
            <a:ext cx="5338080" cy="144072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81493FE-580F-E496-D967-6F11C82D9D51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2386440" y="3259172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smtClean="0">
                          <a:latin typeface="Cambria Math" panose="02040503050406030204" pitchFamily="18" charset="0"/>
                        </a:rPr>
                        <m:t>3,4</m:t>
                      </m:r>
                      <m:r>
                        <a:rPr lang="fr-FR" sz="100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0000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81493FE-580F-E496-D967-6F11C82D9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440" y="3259172"/>
                <a:ext cx="5009040" cy="1402199"/>
              </a:xfrm>
              <a:prstGeom prst="rect">
                <a:avLst/>
              </a:prstGeom>
              <a:blipFill>
                <a:blip r:embed="rId3"/>
                <a:stretch>
                  <a:fillRect b="-1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98F027A-73AC-4228-B3DB-CE2387A7AFE6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28C153F-34EA-EC60-4D4C-53ABEE29DDC9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031366" y="2906632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smtClean="0">
                          <a:latin typeface="Cambria Math" panose="02040503050406030204" pitchFamily="18" charset="0"/>
                        </a:rPr>
                        <m:t>3,4</m:t>
                      </m:r>
                      <m:r>
                        <a:rPr lang="fr-FR" sz="100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3=</m:t>
                      </m:r>
                      <m:r>
                        <a:rPr lang="fr-FR" sz="10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0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0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10000" b="1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28C153F-34EA-EC60-4D4C-53ABEE29D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366" y="2906632"/>
                <a:ext cx="5009040" cy="1402199"/>
              </a:xfrm>
              <a:prstGeom prst="rect">
                <a:avLst/>
              </a:prstGeom>
              <a:blipFill>
                <a:blip r:embed="rId3"/>
                <a:stretch>
                  <a:fillRect r="-64234" b="-1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261889" y="3604576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00" b="0" i="0" smtClean="0">
                          <a:latin typeface="Cambria Math" panose="02040503050406030204" pitchFamily="18" charset="0"/>
                        </a:rPr>
                        <m:t>30</m:t>
                      </m:r>
                      <m:func>
                        <m:funcPr>
                          <m:ctrlPr>
                            <a:rPr lang="fr-FR" sz="5400" b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5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fr-FR" sz="5400" b="0" i="0" smtClean="0">
                              <a:latin typeface="Cambria Math" panose="02040503050406030204" pitchFamily="18" charset="0"/>
                            </a:rPr>
                            <m:t>+ 80</m:t>
                          </m:r>
                          <m:func>
                            <m:funcPr>
                              <m:ctrlPr>
                                <a:rPr lang="fr-FR" sz="5400" b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= …</m:t>
                              </m:r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…</m:t>
                              </m:r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fr-FR" sz="540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89" y="3604576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2689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66A4048E-10C2-B2DA-B531-6C866666878A}"/>
              </a:ext>
            </a:extLst>
          </p:cNvPr>
          <p:cNvSpPr txBox="1"/>
          <p:nvPr/>
        </p:nvSpPr>
        <p:spPr>
          <a:xfrm>
            <a:off x="1649253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BC2B6A0-569E-7987-4C20-4070ABC45897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394092" y="2524923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00" b="0" i="0" smtClean="0">
                          <a:latin typeface="Cambria Math" panose="02040503050406030204" pitchFamily="18" charset="0"/>
                        </a:rPr>
                        <m:t>30</m:t>
                      </m:r>
                      <m:func>
                        <m:funcPr>
                          <m:ctrlPr>
                            <a:rPr lang="fr-FR" sz="5400" b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5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fr-FR" sz="5400" b="0" i="0" smtClean="0">
                              <a:latin typeface="Cambria Math" panose="02040503050406030204" pitchFamily="18" charset="0"/>
                            </a:rPr>
                            <m:t>+ 80</m:t>
                          </m:r>
                          <m:func>
                            <m:funcPr>
                              <m:ctrlPr>
                                <a:rPr lang="fr-FR" sz="5400" b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sz="5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5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𝟓𝟎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fr-FR" sz="5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fr-FR" sz="540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BC2B6A0-569E-7987-4C20-4070ABC45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92" y="2524923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2703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368CAC-1FEF-C420-1BB0-7A010670A286}"/>
              </a:ext>
            </a:extLst>
          </p:cNvPr>
          <p:cNvSpPr txBox="1"/>
          <p:nvPr/>
        </p:nvSpPr>
        <p:spPr>
          <a:xfrm>
            <a:off x="684974" y="4731271"/>
            <a:ext cx="9030014" cy="1152644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Combien dépense-t-il?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CE126E-E276-DAC0-B431-0E73270E93D7}"/>
              </a:ext>
            </a:extLst>
          </p:cNvPr>
          <p:cNvSpPr txBox="1"/>
          <p:nvPr/>
        </p:nvSpPr>
        <p:spPr>
          <a:xfrm>
            <a:off x="96673" y="807430"/>
            <a:ext cx="9618315" cy="3276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Polo achète 4 stylos à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1,50 € pièce et un cahier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à</a:t>
            </a: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 3,60 €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D433CA-148E-8EA4-30C8-2D9995C29266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805AC15-4B9D-C02A-0114-2FC5469CDCE0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590691" y="809700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fr-FR" sz="100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1,5+3,6</m:t>
                      </m:r>
                    </m:oMath>
                  </m:oMathPara>
                </a14:m>
                <a:endParaRPr lang="fr-FR" sz="10000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805AC15-4B9D-C02A-0114-2FC5469CD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91" y="809700"/>
                <a:ext cx="5009040" cy="1402199"/>
              </a:xfrm>
              <a:prstGeom prst="rect">
                <a:avLst/>
              </a:prstGeom>
              <a:blipFill>
                <a:blip r:embed="rId3"/>
                <a:stretch>
                  <a:fillRect r="-40754" b="-1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64374AF-B531-16B9-1516-89616575561B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2535792" y="2211899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+3,6</m:t>
                      </m:r>
                    </m:oMath>
                  </m:oMathPara>
                </a14:m>
                <a:endParaRPr lang="fr-FR" sz="10000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64374AF-B531-16B9-1516-896165755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792" y="2211899"/>
                <a:ext cx="5009040" cy="1402199"/>
              </a:xfrm>
              <a:prstGeom prst="rect">
                <a:avLst/>
              </a:prstGeom>
              <a:blipFill>
                <a:blip r:embed="rId4"/>
                <a:stretch>
                  <a:fillRect b="-1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743C7ED-9B93-8FB9-89A5-6E980D0D3AAC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985939" y="3614098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,6</m:t>
                      </m:r>
                    </m:oMath>
                  </m:oMathPara>
                </a14:m>
                <a:endParaRPr lang="fr-FR" sz="10000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743C7ED-9B93-8FB9-89A5-6E980D0D3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939" y="3614098"/>
                <a:ext cx="5009040" cy="1402199"/>
              </a:xfrm>
              <a:prstGeom prst="rect">
                <a:avLst/>
              </a:prstGeom>
              <a:blipFill>
                <a:blip r:embed="rId5"/>
                <a:stretch>
                  <a:fillRect b="-1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AA5C8580-5AF7-38BB-EB11-E161F68EB718}"/>
              </a:ext>
            </a:extLst>
          </p:cNvPr>
          <p:cNvSpPr txBox="1"/>
          <p:nvPr/>
        </p:nvSpPr>
        <p:spPr>
          <a:xfrm>
            <a:off x="885657" y="5469401"/>
            <a:ext cx="8055773" cy="115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Polo dépense </a:t>
            </a:r>
            <a:r>
              <a:rPr lang="fr-FR" sz="7200" b="1" i="0" u="none" strike="noStrike" kern="1200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DejaVu Sans" pitchFamily="2"/>
                <a:cs typeface="DejaVu Sans" pitchFamily="2"/>
              </a:rPr>
              <a:t>9,60 €</a:t>
            </a: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75F3-7796-6223-51E7-D5237D66601B}"/>
              </a:ext>
            </a:extLst>
          </p:cNvPr>
          <p:cNvSpPr txBox="1"/>
          <p:nvPr/>
        </p:nvSpPr>
        <p:spPr>
          <a:xfrm>
            <a:off x="1649253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/>
              <p:nvPr/>
            </p:nvSpPr>
            <p:spPr>
              <a:xfrm>
                <a:off x="2914174" y="3503954"/>
                <a:ext cx="3723007" cy="23128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174" y="3503954"/>
                <a:ext cx="3723007" cy="23128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/>
              <p:nvPr/>
            </p:nvSpPr>
            <p:spPr>
              <a:xfrm>
                <a:off x="2374348" y="2214980"/>
                <a:ext cx="4334924" cy="23128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348" y="2214980"/>
                <a:ext cx="4334924" cy="23128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llipse 4">
            <a:extLst>
              <a:ext uri="{FF2B5EF4-FFF2-40B4-BE49-F238E27FC236}">
                <a16:creationId xmlns:a16="http://schemas.microsoft.com/office/drawing/2014/main" id="{45327DF0-C071-33A0-EAF3-ABA2A0C29B5D}"/>
              </a:ext>
            </a:extLst>
          </p:cNvPr>
          <p:cNvSpPr/>
          <p:nvPr/>
        </p:nvSpPr>
        <p:spPr>
          <a:xfrm>
            <a:off x="3802319" y="5034708"/>
            <a:ext cx="990018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× 9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CFC7CF8-C875-BEC7-AEB5-ED4CD4F9B413}"/>
              </a:ext>
            </a:extLst>
          </p:cNvPr>
          <p:cNvSpPr/>
          <p:nvPr/>
        </p:nvSpPr>
        <p:spPr>
          <a:xfrm>
            <a:off x="3657264" y="1422613"/>
            <a:ext cx="990018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× 9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95921FB-F434-BF98-6821-A561B36ECE92}"/>
              </a:ext>
            </a:extLst>
          </p:cNvPr>
          <p:cNvCxnSpPr>
            <a:endCxn id="6" idx="2"/>
          </p:cNvCxnSpPr>
          <p:nvPr/>
        </p:nvCxnSpPr>
        <p:spPr>
          <a:xfrm flipV="1">
            <a:off x="2985571" y="1653968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3374C2-CCB8-08C0-3138-8FFDF8B63CE7}"/>
              </a:ext>
            </a:extLst>
          </p:cNvPr>
          <p:cNvCxnSpPr>
            <a:cxnSpLocks/>
          </p:cNvCxnSpPr>
          <p:nvPr/>
        </p:nvCxnSpPr>
        <p:spPr>
          <a:xfrm>
            <a:off x="4647282" y="1631864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FC20F12-8050-7954-50C0-475B88EA54B4}"/>
              </a:ext>
            </a:extLst>
          </p:cNvPr>
          <p:cNvCxnSpPr/>
          <p:nvPr/>
        </p:nvCxnSpPr>
        <p:spPr>
          <a:xfrm flipV="1">
            <a:off x="4704465" y="4603994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A354FE-1D5D-E5A9-FC0B-14759D170281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130626" y="4603994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8CF532-97BD-2610-FB6C-E082322AEE66}"/>
              </a:ext>
            </a:extLst>
          </p:cNvPr>
          <p:cNvSpPr txBox="1"/>
          <p:nvPr/>
        </p:nvSpPr>
        <p:spPr>
          <a:xfrm>
            <a:off x="1336311" y="5864166"/>
            <a:ext cx="7733519" cy="1440720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Combien de « petits carrés »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a-t-on besoin ?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6D1EE639-C88C-3742-6779-ECF879ACF098}"/>
              </a:ext>
            </a:extLst>
          </p:cNvPr>
          <p:cNvSpPr/>
          <p:nvPr/>
        </p:nvSpPr>
        <p:spPr>
          <a:xfrm>
            <a:off x="3240000" y="540000"/>
            <a:ext cx="3060000" cy="30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BCF72-43B2-1C3F-72E0-4360CAB9619C}"/>
              </a:ext>
            </a:extLst>
          </p:cNvPr>
          <p:cNvSpPr/>
          <p:nvPr/>
        </p:nvSpPr>
        <p:spPr>
          <a:xfrm>
            <a:off x="3240000" y="540000"/>
            <a:ext cx="180000" cy="180000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61C583-C5DE-109D-A5AD-3E235E3C92D8}"/>
              </a:ext>
            </a:extLst>
          </p:cNvPr>
          <p:cNvSpPr/>
          <p:nvPr/>
        </p:nvSpPr>
        <p:spPr>
          <a:xfrm>
            <a:off x="6120000" y="540000"/>
            <a:ext cx="180000" cy="180000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F9B132-1501-491F-C35D-BCE0E100FB32}"/>
              </a:ext>
            </a:extLst>
          </p:cNvPr>
          <p:cNvSpPr/>
          <p:nvPr/>
        </p:nvSpPr>
        <p:spPr>
          <a:xfrm>
            <a:off x="3240000" y="3420000"/>
            <a:ext cx="180000" cy="180000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87633A-C6CC-E0FA-441E-1309BED74F5E}"/>
              </a:ext>
            </a:extLst>
          </p:cNvPr>
          <p:cNvSpPr/>
          <p:nvPr/>
        </p:nvSpPr>
        <p:spPr>
          <a:xfrm>
            <a:off x="6120000" y="3420000"/>
            <a:ext cx="180000" cy="180000"/>
          </a:xfrm>
          <a:prstGeom prst="rect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Connecteur droit 7">
            <a:extLst>
              <a:ext uri="{FF2B5EF4-FFF2-40B4-BE49-F238E27FC236}">
                <a16:creationId xmlns:a16="http://schemas.microsoft.com/office/drawing/2014/main" id="{BE0F59E3-239C-93A6-2A7E-2B60CF92728A}"/>
              </a:ext>
            </a:extLst>
          </p:cNvPr>
          <p:cNvSpPr/>
          <p:nvPr/>
        </p:nvSpPr>
        <p:spPr>
          <a:xfrm>
            <a:off x="3060000" y="1980000"/>
            <a:ext cx="360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Connecteur droit 8">
            <a:extLst>
              <a:ext uri="{FF2B5EF4-FFF2-40B4-BE49-F238E27FC236}">
                <a16:creationId xmlns:a16="http://schemas.microsoft.com/office/drawing/2014/main" id="{8D70B87F-8A15-CBAF-CFB5-BA6945B9B7FD}"/>
              </a:ext>
            </a:extLst>
          </p:cNvPr>
          <p:cNvSpPr/>
          <p:nvPr/>
        </p:nvSpPr>
        <p:spPr>
          <a:xfrm>
            <a:off x="4860000" y="3420000"/>
            <a:ext cx="0" cy="3600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Connecteur droit 9">
            <a:extLst>
              <a:ext uri="{FF2B5EF4-FFF2-40B4-BE49-F238E27FC236}">
                <a16:creationId xmlns:a16="http://schemas.microsoft.com/office/drawing/2014/main" id="{931421D9-F14B-D7E8-EEC8-59ACEAF2BE81}"/>
              </a:ext>
            </a:extLst>
          </p:cNvPr>
          <p:cNvSpPr/>
          <p:nvPr/>
        </p:nvSpPr>
        <p:spPr>
          <a:xfrm>
            <a:off x="6120000" y="1980000"/>
            <a:ext cx="360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Connecteur droit 10">
            <a:extLst>
              <a:ext uri="{FF2B5EF4-FFF2-40B4-BE49-F238E27FC236}">
                <a16:creationId xmlns:a16="http://schemas.microsoft.com/office/drawing/2014/main" id="{09BB3F8E-1A7B-9D7F-E6E2-796B2AD4F96B}"/>
              </a:ext>
            </a:extLst>
          </p:cNvPr>
          <p:cNvSpPr/>
          <p:nvPr/>
        </p:nvSpPr>
        <p:spPr>
          <a:xfrm>
            <a:off x="4680000" y="360000"/>
            <a:ext cx="0" cy="3600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Connecteur droit 11">
            <a:extLst>
              <a:ext uri="{FF2B5EF4-FFF2-40B4-BE49-F238E27FC236}">
                <a16:creationId xmlns:a16="http://schemas.microsoft.com/office/drawing/2014/main" id="{9D14AB54-6E51-0C67-9E22-FE071D0FDA22}"/>
              </a:ext>
            </a:extLst>
          </p:cNvPr>
          <p:cNvSpPr/>
          <p:nvPr/>
        </p:nvSpPr>
        <p:spPr>
          <a:xfrm>
            <a:off x="3240000" y="3960000"/>
            <a:ext cx="3060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headEnd type="arrow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70F739-DCBD-30C0-4366-5A0F24CA7CFF}"/>
              </a:ext>
            </a:extLst>
          </p:cNvPr>
          <p:cNvSpPr txBox="1"/>
          <p:nvPr/>
        </p:nvSpPr>
        <p:spPr>
          <a:xfrm>
            <a:off x="4500000" y="4140000"/>
            <a:ext cx="1800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1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643D2B-E854-C7E6-8ED7-009CD2875FAA}"/>
              </a:ext>
            </a:extLst>
          </p:cNvPr>
          <p:cNvSpPr txBox="1"/>
          <p:nvPr/>
        </p:nvSpPr>
        <p:spPr>
          <a:xfrm>
            <a:off x="1535442" y="4722047"/>
            <a:ext cx="7335255" cy="857627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1" i="0" u="none" strike="noStrike" kern="1200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On veut paver un carré de 1 cm de côté avec 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1" i="0" u="none" strike="noStrike" kern="1200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des « petits carrés » de 1 mm de côté.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CF2F966-2BC8-3E82-74EE-909763245822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D658C9-70E4-225E-9A94-2E4E96C133D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40000" y="360000"/>
            <a:ext cx="5580000" cy="5079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DDEF8E-1AF2-7283-E837-8DDC7C1D8A62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8FD3D-6154-5F4A-3784-966CFBCE9BBE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D66C-1323-B193-63B4-C4C7920789CC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A44AE4-143C-6B3A-ECEA-2AF2BAC9905A}"/>
              </a:ext>
            </a:extLst>
          </p:cNvPr>
          <p:cNvSpPr txBox="1"/>
          <p:nvPr/>
        </p:nvSpPr>
        <p:spPr>
          <a:xfrm>
            <a:off x="180000" y="5926319"/>
            <a:ext cx="9516557" cy="902127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3200" b="0" i="0" u="none" strike="noStrike" kern="1200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On aura besoin de </a:t>
            </a:r>
            <a:r>
              <a:rPr lang="fr-FR" sz="3200" b="1" i="0" u="none" strike="noStrike" kern="1200" dirty="0">
                <a:ln>
                  <a:noFill/>
                </a:ln>
                <a:solidFill>
                  <a:srgbClr val="FF3333"/>
                </a:solidFill>
                <a:latin typeface="Liberation Sans" pitchFamily="18"/>
                <a:ea typeface="DejaVu Sans" pitchFamily="2"/>
                <a:cs typeface="DejaVu Sans" pitchFamily="2"/>
              </a:rPr>
              <a:t>10 </a:t>
            </a:r>
            <a:r>
              <a:rPr lang="zh-CN" sz="3200" b="1" i="0" u="none" strike="noStrike" kern="1200" dirty="0">
                <a:ln>
                  <a:noFill/>
                </a:ln>
                <a:solidFill>
                  <a:srgbClr val="FF3333"/>
                </a:solidFill>
                <a:latin typeface="Segoe UI" pitchFamily="18"/>
                <a:ea typeface="Segoe UI" pitchFamily="2"/>
                <a:cs typeface="Segoe UI" pitchFamily="2"/>
              </a:rPr>
              <a:t>×</a:t>
            </a:r>
            <a:r>
              <a:rPr lang="fr-FR" sz="3200" b="1" i="0" u="none" strike="noStrike" kern="1200" dirty="0">
                <a:ln>
                  <a:noFill/>
                </a:ln>
                <a:solidFill>
                  <a:srgbClr val="FF3333"/>
                </a:solidFill>
                <a:latin typeface="Liberation Sans" pitchFamily="18"/>
                <a:ea typeface="Segoe UI" pitchFamily="2"/>
                <a:cs typeface="Segoe UI" pitchFamily="2"/>
              </a:rPr>
              <a:t> 10 = 100</a:t>
            </a:r>
            <a:r>
              <a:rPr lang="fr-FR" sz="3200" b="0" i="0" u="none" strike="noStrike" kern="1200" dirty="0">
                <a:ln>
                  <a:noFill/>
                </a:ln>
                <a:latin typeface="Liberation Sans" pitchFamily="18"/>
                <a:ea typeface="Segoe UI" pitchFamily="2"/>
                <a:cs typeface="Segoe UI" pitchFamily="2"/>
              </a:rPr>
              <a:t> « petits carrés » 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121</Words>
  <Application>Microsoft Office PowerPoint</Application>
  <PresentationFormat>Personnalisé</PresentationFormat>
  <Paragraphs>40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Cambria Math</vt:lpstr>
      <vt:lpstr>Liberation Sans</vt:lpstr>
      <vt:lpstr>Liberation Serif</vt:lpstr>
      <vt:lpstr>Segoe UI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15</cp:revision>
  <dcterms:created xsi:type="dcterms:W3CDTF">2012-05-21T20:39:00Z</dcterms:created>
  <dcterms:modified xsi:type="dcterms:W3CDTF">2024-02-19T08:30:44Z</dcterms:modified>
</cp:coreProperties>
</file>