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Cliquez pour déplacer la diapo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2000" spc="-1" strike="noStrike">
                <a:latin typeface="Arial"/>
              </a:rPr>
              <a:t>Cliquez pour modifier le format des notes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1400" spc="-1" strike="noStrike">
                <a:latin typeface="Times New Roman"/>
              </a:rPr>
              <a:t>&lt;en-tête&gt;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91B05E51-AFEA-42CD-A7A9-6FBA892FF8D7}" type="slidenum">
              <a:rPr b="0" lang="fr-FR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A487C254-5661-4869-B8A3-B82AB1BD91E5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9E596A19-DD6B-41B0-A497-0916255F3885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3572620B-7A42-4043-A7AA-DB5F9DD04DDE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88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6F6C15D1-4EFF-4135-9F35-4C9047B01FBC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E95B8EEF-F542-4F23-B980-56E40C1BD222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EC5DF9DA-5713-443E-B8D6-A39F35932DEA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97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DA6329D1-87F1-474C-BFE7-77B80365A329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100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97B2C19B-2EE8-4C6B-8A23-941875279C6C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6B28C830-4C2B-44A3-B544-D7B98E9EE9E1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E860BECF-DF99-4A3F-A67D-A5D1B3D8016D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109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>
              <a:lnSpc>
                <a:spcPct val="100000"/>
              </a:lnSpc>
            </a:pPr>
            <a:fld id="{6C92498B-EF33-4FD2-8A93-B2C90F9884E6}" type="slidenum">
              <a:rPr b="0" lang="fr-FR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10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Cliquez pour éditer le format du texte-titre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Second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Troisième niveau de plan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Quatrième niveau de plan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2" descr=""/>
          <p:cNvPicPr/>
          <p:nvPr/>
        </p:nvPicPr>
        <p:blipFill>
          <a:blip r:embed="rId1"/>
          <a:stretch/>
        </p:blipFill>
        <p:spPr>
          <a:xfrm>
            <a:off x="306360" y="617400"/>
            <a:ext cx="9467640" cy="6324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fr-FR" sz="4800" spc="-1" strike="noStrike">
                <a:latin typeface="Arial"/>
                <a:ea typeface="DejaVu Sans"/>
              </a:rPr>
              <a:t>Correction :</a:t>
            </a:r>
            <a:endParaRPr b="0" lang="fr-FR" sz="4800" spc="-1" strike="noStrike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52" name="Image 6" descr=""/>
          <p:cNvPicPr/>
          <p:nvPr/>
        </p:nvPicPr>
        <p:blipFill>
          <a:blip r:embed="rId1"/>
          <a:stretch/>
        </p:blipFill>
        <p:spPr>
          <a:xfrm>
            <a:off x="326880" y="4331160"/>
            <a:ext cx="9753120" cy="1999800"/>
          </a:xfrm>
          <a:prstGeom prst="rect">
            <a:avLst/>
          </a:prstGeom>
          <a:ln w="0">
            <a:noFill/>
          </a:ln>
        </p:spPr>
      </p:pic>
      <p:pic>
        <p:nvPicPr>
          <p:cNvPr id="53" name="Image 9" descr=""/>
          <p:cNvPicPr/>
          <p:nvPr/>
        </p:nvPicPr>
        <p:blipFill>
          <a:blip r:embed="rId2"/>
          <a:stretch/>
        </p:blipFill>
        <p:spPr>
          <a:xfrm>
            <a:off x="4114440" y="567360"/>
            <a:ext cx="5619240" cy="3466800"/>
          </a:xfrm>
          <a:prstGeom prst="rect">
            <a:avLst/>
          </a:prstGeom>
          <a:ln w="0">
            <a:noFill/>
          </a:ln>
        </p:spPr>
      </p:pic>
    </p:spTree>
  </p:cSld>
  <p:transition spd="med">
    <p:wipe dir="u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ZoneTexte 1"/>
          <p:cNvSpPr/>
          <p:nvPr/>
        </p:nvSpPr>
        <p:spPr>
          <a:xfrm>
            <a:off x="2306160" y="1531440"/>
            <a:ext cx="4849200" cy="155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fr-FR" sz="9600" spc="-1" strike="noStrike">
                <a:solidFill>
                  <a:srgbClr val="000000"/>
                </a:solidFill>
                <a:highlight>
                  <a:srgbClr val="ff0000"/>
                </a:highlight>
                <a:latin typeface="Calibri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55" name="ZoneTexte 2"/>
              <p:cNvSpPr txBox="1"/>
              <p:nvPr/>
            </p:nvSpPr>
            <p:spPr>
              <a:xfrm>
                <a:off x="2534040" y="3719880"/>
                <a:ext cx="4724280" cy="14770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r>
                      <m:t xml:space="preserve">2</m:t>
                    </m:r>
                    <m:r>
                      <m:t xml:space="preserve">,3</m:t>
                    </m:r>
                    <m:r>
                      <m:t xml:space="preserve">÷</m:t>
                    </m:r>
                    <m:r>
                      <m:t xml:space="preserve">10</m:t>
                    </m:r>
                  </m:oMath>
                </a14:m>
              </a:p>
            </p:txBody>
          </p:sp>
        </mc:Choice>
        <mc:Fallback/>
      </mc:AlternateContent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fr-FR" sz="4800" spc="-1" strike="noStrike">
                <a:latin typeface="Arial"/>
                <a:ea typeface="DejaVu Sans"/>
              </a:rPr>
              <a:t>Correction :</a:t>
            </a:r>
            <a:endParaRPr b="0" lang="fr-FR" sz="4800" spc="-1" strike="noStrike">
              <a:latin typeface="Arial"/>
            </a:endParaRPr>
          </a:p>
        </p:txBody>
      </p:sp>
      <p:sp>
        <p:nvSpPr>
          <p:cNvPr id="57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mc:AlternateContent>
        <mc:Choice xmlns:a14="http://schemas.microsoft.com/office/drawing/2010/main" Requires="a14">
          <p:sp>
            <p:nvSpPr>
              <p:cNvPr id="60" name="ZoneTexte 2"/>
              <p:cNvSpPr txBox="1"/>
              <p:nvPr/>
            </p:nvSpPr>
            <p:spPr>
              <a:xfrm>
                <a:off x="329040" y="2640240"/>
                <a:ext cx="8994240" cy="14770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r>
                      <m:t xml:space="preserve">2</m:t>
                    </m:r>
                    <m:r>
                      <m:t xml:space="preserve">,3</m:t>
                    </m:r>
                    <m:r>
                      <m:t xml:space="preserve">÷</m:t>
                    </m:r>
                    <m:r>
                      <m:t xml:space="preserve">10</m:t>
                    </m:r>
                    <m:r>
                      <m:t xml:space="preserve">=</m:t>
                    </m:r>
                    <m:r>
                      <m:t xml:space="preserve">𝟎</m:t>
                    </m:r>
                    <m:r>
                      <m:t xml:space="preserve">,</m:t>
                    </m:r>
                    <m:r>
                      <m:t xml:space="preserve">𝟐𝟑</m:t>
                    </m:r>
                  </m:oMath>
                </a14:m>
              </a:p>
            </p:txBody>
          </p:sp>
        </mc:Choice>
        <mc:Fallback/>
      </mc:AlternateContent>
    </p:spTree>
  </p:cSld>
  <p:transition spd="med">
    <p:wipe dir="u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ZoneTexte 1"/>
          <p:cNvSpPr/>
          <p:nvPr/>
        </p:nvSpPr>
        <p:spPr>
          <a:xfrm>
            <a:off x="59760" y="2300760"/>
            <a:ext cx="10000080" cy="173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5400" spc="-1" strike="noStrike">
                <a:solidFill>
                  <a:srgbClr val="000000"/>
                </a:solidFill>
                <a:latin typeface="Calibri"/>
              </a:rPr>
              <a:t>A, B et C sont trois points différents</a:t>
            </a:r>
            <a:endParaRPr b="0" lang="fr-FR" sz="5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5400" spc="-1" strike="noStrike">
                <a:solidFill>
                  <a:srgbClr val="000000"/>
                </a:solidFill>
                <a:latin typeface="Calibri"/>
              </a:rPr>
              <a:t>tels que AB = CB.</a:t>
            </a:r>
            <a:endParaRPr b="0" lang="fr-FR" sz="5400" spc="-1" strike="noStrike">
              <a:latin typeface="Arial"/>
            </a:endParaRPr>
          </a:p>
        </p:txBody>
      </p:sp>
      <p:sp>
        <p:nvSpPr>
          <p:cNvPr id="62" name="ZoneTexte 2"/>
          <p:cNvSpPr/>
          <p:nvPr/>
        </p:nvSpPr>
        <p:spPr>
          <a:xfrm>
            <a:off x="464400" y="4738320"/>
            <a:ext cx="9190800" cy="100476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6000" spc="-1" strike="noStrike">
                <a:solidFill>
                  <a:srgbClr val="000000"/>
                </a:solidFill>
                <a:latin typeface="Calibri"/>
              </a:rPr>
              <a:t>Que peut-on dire du point B?</a:t>
            </a:r>
            <a:endParaRPr b="0" lang="fr-FR" sz="6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fr-FR" sz="4800" spc="-1" strike="noStrike">
                <a:latin typeface="Arial"/>
                <a:ea typeface="DejaVu Sans"/>
              </a:rPr>
              <a:t>Correction :</a:t>
            </a:r>
            <a:endParaRPr b="0" lang="fr-FR" sz="4800" spc="-1" strike="noStrike">
              <a:latin typeface="Arial"/>
            </a:endParaRPr>
          </a:p>
        </p:txBody>
      </p:sp>
      <p:sp>
        <p:nvSpPr>
          <p:cNvPr id="64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ZoneTexte 2"/>
          <p:cNvSpPr/>
          <p:nvPr/>
        </p:nvSpPr>
        <p:spPr>
          <a:xfrm>
            <a:off x="180720" y="1350000"/>
            <a:ext cx="9546120" cy="374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fr-FR" sz="6000" spc="-1" strike="noStrike">
                <a:solidFill>
                  <a:srgbClr val="000000"/>
                </a:solidFill>
                <a:latin typeface="Calibri"/>
              </a:rPr>
              <a:t>Comme B est à égale distance </a:t>
            </a:r>
            <a:endParaRPr b="0" lang="fr-FR" sz="6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6000" spc="-1" strike="noStrike">
                <a:solidFill>
                  <a:srgbClr val="000000"/>
                </a:solidFill>
                <a:latin typeface="Calibri"/>
              </a:rPr>
              <a:t>de A et de C alors </a:t>
            </a:r>
            <a:r>
              <a:rPr b="1" lang="fr-FR" sz="6000" spc="-1" strike="noStrike">
                <a:solidFill>
                  <a:srgbClr val="ff0000"/>
                </a:solidFill>
                <a:latin typeface="Calibri"/>
              </a:rPr>
              <a:t>le point B </a:t>
            </a:r>
            <a:endParaRPr b="0" lang="fr-FR" sz="6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r-FR" sz="6000" spc="-1" strike="noStrike">
                <a:solidFill>
                  <a:srgbClr val="ff0000"/>
                </a:solidFill>
                <a:latin typeface="Calibri"/>
              </a:rPr>
              <a:t>appartient à la médiatrice </a:t>
            </a:r>
            <a:endParaRPr b="0" lang="fr-FR" sz="6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r-FR" sz="6000" spc="-1" strike="noStrike">
                <a:solidFill>
                  <a:srgbClr val="ff0000"/>
                </a:solidFill>
                <a:latin typeface="Calibri"/>
              </a:rPr>
              <a:t>du segment [AC]</a:t>
            </a:r>
            <a:r>
              <a:rPr b="1" lang="fr-FR" sz="6000" spc="-1" strike="noStrike">
                <a:solidFill>
                  <a:srgbClr val="000000"/>
                </a:solidFill>
                <a:latin typeface="Calibri"/>
              </a:rPr>
              <a:t>. </a:t>
            </a:r>
            <a:endParaRPr b="0" lang="fr-FR" sz="6000" spc="-1" strike="noStrike">
              <a:latin typeface="Arial"/>
            </a:endParaRPr>
          </a:p>
        </p:txBody>
      </p:sp>
    </p:spTree>
  </p:cSld>
  <p:transition spd="med">
    <p:wipe dir="u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2" descr=""/>
          <p:cNvPicPr/>
          <p:nvPr/>
        </p:nvPicPr>
        <p:blipFill>
          <a:blip r:embed="rId1"/>
          <a:stretch/>
        </p:blipFill>
        <p:spPr>
          <a:xfrm>
            <a:off x="879480" y="1046520"/>
            <a:ext cx="8855640" cy="5291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fr-FR" sz="4800" spc="-1" strike="noStrike">
                <a:latin typeface="Arial"/>
                <a:ea typeface="DejaVu Sans"/>
              </a:rPr>
              <a:t>Correction :</a:t>
            </a:r>
            <a:endParaRPr b="0" lang="fr-FR" sz="4800" spc="-1" strike="noStrike">
              <a:latin typeface="Arial"/>
            </a:endParaRPr>
          </a:p>
        </p:txBody>
      </p:sp>
      <p:sp>
        <p:nvSpPr>
          <p:cNvPr id="70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1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2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73" name="Image 6" descr=""/>
          <p:cNvPicPr/>
          <p:nvPr/>
        </p:nvPicPr>
        <p:blipFill>
          <a:blip r:embed="rId1"/>
          <a:stretch/>
        </p:blipFill>
        <p:spPr>
          <a:xfrm>
            <a:off x="338040" y="2013120"/>
            <a:ext cx="9741960" cy="3065400"/>
          </a:xfrm>
          <a:prstGeom prst="rect">
            <a:avLst/>
          </a:prstGeom>
          <a:ln w="0">
            <a:noFill/>
          </a:ln>
        </p:spPr>
      </p:pic>
    </p:spTree>
  </p:cSld>
  <p:transition spd="med">
    <p:wipe dir="u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 3" descr=""/>
          <p:cNvPicPr/>
          <p:nvPr/>
        </p:nvPicPr>
        <p:blipFill>
          <a:blip r:embed="rId1"/>
          <a:stretch/>
        </p:blipFill>
        <p:spPr>
          <a:xfrm>
            <a:off x="321480" y="774720"/>
            <a:ext cx="9428040" cy="4872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fr-FR" sz="4800" spc="-1" strike="noStrike">
                <a:latin typeface="Arial"/>
                <a:ea typeface="DejaVu Sans"/>
              </a:rPr>
              <a:t>Correction :</a:t>
            </a:r>
            <a:endParaRPr b="0" lang="fr-FR" sz="4800" spc="-1" strike="noStrike"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76" name=""/>
              <p:cNvSpPr txBox="1"/>
              <p:nvPr/>
            </p:nvSpPr>
            <p:spPr>
              <a:xfrm>
                <a:off x="360000" y="1980000"/>
                <a:ext cx="9015480" cy="91116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r>
                      <m:t xml:space="preserve">13</m:t>
                    </m:r>
                    <m:r>
                      <m:t xml:space="preserve">×</m:t>
                    </m:r>
                    <m:r>
                      <m:t xml:space="preserve">11</m:t>
                    </m:r>
                    <m:r>
                      <m:t xml:space="preserve">+</m:t>
                    </m:r>
                    <m:r>
                      <m:t xml:space="preserve">13</m:t>
                    </m:r>
                    <m:r>
                      <m:t xml:space="preserve">×</m:t>
                    </m:r>
                    <m:r>
                      <m:t xml:space="preserve">9</m:t>
                    </m:r>
                    <m:r>
                      <m:t xml:space="preserve">=</m:t>
                    </m:r>
                    <m:r>
                      <m:t xml:space="preserve">13</m:t>
                    </m:r>
                    <m:r>
                      <m:t xml:space="preserve">×</m:t>
                    </m:r>
                    <m:d>
                      <m:dPr>
                        <m:begChr m:val="("/>
                        <m:endChr m:val=")"/>
                      </m:dPr>
                      <m:e>
                        <m:r>
                          <m:t xml:space="preserve">11</m:t>
                        </m:r>
                        <m:r>
                          <m:t xml:space="preserve">+</m:t>
                        </m:r>
                        <m:r>
                          <m:t xml:space="preserve">9</m:t>
                        </m:r>
                      </m:e>
                    </m:d>
                  </m:oMath>
                </a14:m>
              </a:p>
            </p:txBody>
          </p:sp>
        </mc:Choice>
        <mc:Fallback/>
      </mc:AlternateContent>
      <p:sp>
        <p:nvSpPr>
          <p:cNvPr id="77" name=""/>
          <p:cNvSpPr txBox="1"/>
          <p:nvPr/>
        </p:nvSpPr>
        <p:spPr>
          <a:xfrm>
            <a:off x="4860000" y="2891160"/>
            <a:ext cx="1080000" cy="111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7200" spc="-1" strike="noStrike">
                <a:latin typeface="Arial"/>
              </a:rPr>
              <a:t>=</a:t>
            </a:r>
            <a:r>
              <a:rPr b="0" lang="fr-FR" sz="1800" spc="-1" strike="noStrike">
                <a:latin typeface="Arial"/>
              </a:rPr>
              <a:t> </a:t>
            </a:r>
            <a:endParaRPr b="0" lang="fr-FR" sz="1800" spc="-1" strike="noStrike"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78" name=""/>
              <p:cNvSpPr txBox="1"/>
              <p:nvPr/>
            </p:nvSpPr>
            <p:spPr>
              <a:xfrm>
                <a:off x="5661000" y="2938680"/>
                <a:ext cx="2259000" cy="8413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r>
                      <m:t xml:space="preserve">13</m:t>
                    </m:r>
                    <m:r>
                      <m:t xml:space="preserve">×</m:t>
                    </m:r>
                    <m:r>
                      <m:t xml:space="preserve">20</m:t>
                    </m:r>
                  </m:oMath>
                </a14:m>
              </a:p>
            </p:txBody>
          </p:sp>
        </mc:Choice>
        <mc:Fallback/>
      </mc:AlternateContent>
      <p:sp>
        <p:nvSpPr>
          <p:cNvPr id="79" name=""/>
          <p:cNvSpPr txBox="1"/>
          <p:nvPr/>
        </p:nvSpPr>
        <p:spPr>
          <a:xfrm>
            <a:off x="4860000" y="3928320"/>
            <a:ext cx="1080000" cy="111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7200" spc="-1" strike="noStrike">
                <a:latin typeface="Arial"/>
              </a:rPr>
              <a:t>=</a:t>
            </a:r>
            <a:r>
              <a:rPr b="0" lang="fr-FR" sz="1800" spc="-1" strike="noStrike">
                <a:latin typeface="Arial"/>
              </a:rPr>
              <a:t> </a:t>
            </a:r>
            <a:endParaRPr b="0" lang="fr-FR" sz="1800" spc="-1" strike="noStrike"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80" name=""/>
              <p:cNvSpPr txBox="1"/>
              <p:nvPr/>
            </p:nvSpPr>
            <p:spPr>
              <a:xfrm>
                <a:off x="5661000" y="4002840"/>
                <a:ext cx="1232640" cy="84132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r>
                      <m:t xml:space="preserve">260</m:t>
                    </m:r>
                  </m:oMath>
                </a14:m>
              </a:p>
            </p:txBody>
          </p:sp>
        </mc:Choice>
        <mc:Fallback/>
      </mc:AlternateContent>
    </p:spTree>
  </p:cSld>
  <p:transition spd="med">
    <p:wipe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Application>LibreOffice/7.1.1.2$Windows_X86_64 LibreOffice_project/fe0b08f4af1bacafe4c7ecc87ce55bb426164676</Application>
  <AppVersion>15.0000</AppVersion>
  <Words>74</Words>
  <Paragraphs>25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2012-05-21T20:39:00Z</dcterms:created>
  <dc:creator>Malbos</dc:creator>
  <dc:description/>
  <dc:language>fr-FR</dc:language>
  <cp:lastModifiedBy/>
  <dcterms:modified xsi:type="dcterms:W3CDTF">2024-03-25T12:05:34Z</dcterms:modified>
  <cp:revision>25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