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572620B-7A42-4043-A7AA-DB5F9DD04DDE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F6C15D1-4EFF-4135-9F35-4C9047B01FBC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95B8EEF-F542-4F23-B980-56E40C1BD222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C5DF9DA-5713-443E-B8D6-A39F35932DEA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A6329D1-87F1-474C-BFE7-77B80365A329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7B2C19B-2EE8-4C6B-8A23-941875279C6C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415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574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3CC0B5-3887-4170-1CC5-6F25B4486837}"/>
              </a:ext>
            </a:extLst>
          </p:cNvPr>
          <p:cNvSpPr txBox="1"/>
          <p:nvPr/>
        </p:nvSpPr>
        <p:spPr>
          <a:xfrm>
            <a:off x="418644" y="2368626"/>
            <a:ext cx="8879354" cy="2585323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Quel est le périmètre d’un </a:t>
            </a:r>
          </a:p>
          <a:p>
            <a:pPr algn="ctr"/>
            <a:r>
              <a:rPr lang="fr-FR" sz="5400" b="1" dirty="0"/>
              <a:t>triangle équilatéral de </a:t>
            </a:r>
          </a:p>
          <a:p>
            <a:pPr algn="ctr"/>
            <a:r>
              <a:rPr lang="fr-FR" sz="5400" b="1" dirty="0"/>
              <a:t>longueur de côté 3,5 cm 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B2F96DB-4DAB-34B9-3E04-EE4920708A8D}"/>
              </a:ext>
            </a:extLst>
          </p:cNvPr>
          <p:cNvSpPr txBox="1"/>
          <p:nvPr/>
        </p:nvSpPr>
        <p:spPr>
          <a:xfrm>
            <a:off x="1073887" y="2368626"/>
            <a:ext cx="756886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Le périmètre est égal :</a:t>
            </a:r>
          </a:p>
          <a:p>
            <a:pPr algn="ctr"/>
            <a:endParaRPr lang="fr-FR" sz="5400" b="1" dirty="0"/>
          </a:p>
          <a:p>
            <a:pPr algn="ctr"/>
            <a:r>
              <a:rPr lang="fr-FR" sz="5400" b="1" dirty="0"/>
              <a:t>P = 3 × 3,5</a:t>
            </a:r>
          </a:p>
          <a:p>
            <a:r>
              <a:rPr lang="fr-FR" sz="5400" b="1" dirty="0"/>
              <a:t>          P = </a:t>
            </a:r>
            <a:r>
              <a:rPr lang="fr-FR" sz="5400" b="1" dirty="0">
                <a:solidFill>
                  <a:srgbClr val="FF0000"/>
                </a:solidFill>
              </a:rPr>
              <a:t>10,5 cm</a:t>
            </a:r>
          </a:p>
        </p:txBody>
      </p:sp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19D84F-0C07-8564-41EB-9E3138861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8632"/>
            <a:ext cx="10326942" cy="2061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13D946-BCB0-DBD3-F53E-87FE4C161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21" y="4390602"/>
            <a:ext cx="9539581" cy="9856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8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9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0039EC-FBC1-EA9E-A88D-BF5064960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503" y="2108657"/>
            <a:ext cx="8226395" cy="18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FDC790-A636-5841-7018-6627CF88F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4332659"/>
            <a:ext cx="8778630" cy="1018509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83E9E51-8F47-9D7D-0893-72CA38D8E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093787"/>
            <a:ext cx="9686925" cy="5372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64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5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6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53B6E2-B07A-896C-FD6A-184C69E27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9" y="3244830"/>
            <a:ext cx="9448800" cy="4000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19D20-CB98-F8FD-55C4-345CF1469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632" y="591840"/>
            <a:ext cx="4524375" cy="224790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1A130CA-36F2-8C2A-9DFA-85FD641A6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37" y="1289049"/>
            <a:ext cx="981075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1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50F44-E2CD-1342-1D6F-9D4E6E0FE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60" y="2571678"/>
            <a:ext cx="10080625" cy="31137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5FF2EB-32CF-5538-1441-18FD80B83A64}"/>
              </a:ext>
            </a:extLst>
          </p:cNvPr>
          <p:cNvSpPr txBox="1"/>
          <p:nvPr/>
        </p:nvSpPr>
        <p:spPr>
          <a:xfrm>
            <a:off x="2225407" y="3369181"/>
            <a:ext cx="4208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2 × R ×</a:t>
            </a:r>
            <a:r>
              <a:rPr lang="el-GR" sz="4000" dirty="0"/>
              <a:t>π</a:t>
            </a:r>
            <a:r>
              <a:rPr lang="fr-FR" sz="4000" dirty="0"/>
              <a:t>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557F51-6BA5-2518-D086-99BA4D38E5D3}"/>
              </a:ext>
            </a:extLst>
          </p:cNvPr>
          <p:cNvSpPr txBox="1"/>
          <p:nvPr/>
        </p:nvSpPr>
        <p:spPr>
          <a:xfrm>
            <a:off x="2225407" y="4105387"/>
            <a:ext cx="4208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2 × 5 ×</a:t>
            </a:r>
            <a:r>
              <a:rPr lang="el-GR" sz="4000" dirty="0"/>
              <a:t>π</a:t>
            </a:r>
            <a:r>
              <a:rPr lang="fr-FR" sz="4000" dirty="0"/>
              <a:t>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C0C569-8C85-7DA8-AD9B-A1021BED2DB9}"/>
              </a:ext>
            </a:extLst>
          </p:cNvPr>
          <p:cNvSpPr txBox="1"/>
          <p:nvPr/>
        </p:nvSpPr>
        <p:spPr>
          <a:xfrm>
            <a:off x="1388125" y="5646505"/>
            <a:ext cx="4208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L ≈10 × 3,14 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700B11-7F07-5D28-B023-B1256C5CACCF}"/>
              </a:ext>
            </a:extLst>
          </p:cNvPr>
          <p:cNvSpPr txBox="1"/>
          <p:nvPr/>
        </p:nvSpPr>
        <p:spPr>
          <a:xfrm>
            <a:off x="2225407" y="4938619"/>
            <a:ext cx="4208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10</a:t>
            </a:r>
            <a:r>
              <a:rPr lang="el-GR" sz="4000" dirty="0"/>
              <a:t>π</a:t>
            </a:r>
            <a:r>
              <a:rPr lang="fr-FR" sz="4000" dirty="0"/>
              <a:t>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6F2290-6A43-9A13-DD7F-C3C4DBA3669B}"/>
              </a:ext>
            </a:extLst>
          </p:cNvPr>
          <p:cNvSpPr txBox="1"/>
          <p:nvPr/>
        </p:nvSpPr>
        <p:spPr>
          <a:xfrm>
            <a:off x="1388125" y="6370323"/>
            <a:ext cx="4208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L ≈ 31,4 cm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BDBC4B-7ABA-7DF3-297F-75471A7C2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369" y="170066"/>
            <a:ext cx="2538963" cy="2359508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608883-1B11-395B-EA28-4DA71D4B9BA4}"/>
              </a:ext>
            </a:extLst>
          </p:cNvPr>
          <p:cNvSpPr txBox="1"/>
          <p:nvPr/>
        </p:nvSpPr>
        <p:spPr>
          <a:xfrm>
            <a:off x="2335576" y="1641514"/>
            <a:ext cx="5003293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60DD6-B749-FFF1-AD48-1F0D20474ACB}"/>
              </a:ext>
            </a:extLst>
          </p:cNvPr>
          <p:cNvSpPr txBox="1"/>
          <p:nvPr/>
        </p:nvSpPr>
        <p:spPr>
          <a:xfrm>
            <a:off x="171030" y="4378390"/>
            <a:ext cx="9738563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× 14 - 12 × 13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ZoneTexte 75"/>
              <p:cNvSpPr txBox="1"/>
              <p:nvPr/>
            </p:nvSpPr>
            <p:spPr>
              <a:xfrm>
                <a:off x="-64541" y="1960200"/>
                <a:ext cx="10025350" cy="91116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8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48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ar-AE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4800" b="0" i="0" smtClean="0">
                              <a:latin typeface="Cambria Math" panose="02040503050406030204" pitchFamily="18" charset="0"/>
                            </a:rPr>
                            <m:t>14</m:t>
                          </m:r>
                          <m:r>
                            <a:rPr lang="fr-FR" sz="4800" b="0" i="0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fr-FR" sz="4800" b="0" i="0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d>
                    </m:oMath>
                  </m:oMathPara>
                </a14:m>
                <a:endParaRPr sz="4800" dirty="0"/>
              </a:p>
            </p:txBody>
          </p:sp>
        </mc:Choice>
        <mc:Fallback xmlns="">
          <p:sp>
            <p:nvSpPr>
              <p:cNvPr id="76" name="ZoneTexte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4541" y="1960200"/>
                <a:ext cx="10025350" cy="9111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ZoneTexte 76"/>
          <p:cNvSpPr txBox="1"/>
          <p:nvPr/>
        </p:nvSpPr>
        <p:spPr>
          <a:xfrm>
            <a:off x="4948134" y="2816640"/>
            <a:ext cx="1232639" cy="111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fr-FR" sz="6600" b="0" strike="noStrike" spc="-1" dirty="0">
                <a:latin typeface="Arial"/>
              </a:rPr>
              <a:t>=</a:t>
            </a:r>
            <a:r>
              <a:rPr lang="fr-FR" sz="1800" b="0" strike="noStrike" spc="-1" dirty="0">
                <a:latin typeface="Arial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77"/>
              <p:cNvSpPr txBox="1"/>
              <p:nvPr/>
            </p:nvSpPr>
            <p:spPr>
              <a:xfrm>
                <a:off x="5040312" y="2891160"/>
                <a:ext cx="3405882" cy="696886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8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48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sz="4800" dirty="0"/>
              </a:p>
            </p:txBody>
          </p:sp>
        </mc:Choice>
        <mc:Fallback xmlns="">
          <p:sp>
            <p:nvSpPr>
              <p:cNvPr id="78" name="ZoneTexte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312" y="2891160"/>
                <a:ext cx="3405882" cy="696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ZoneTexte 78"/>
          <p:cNvSpPr txBox="1"/>
          <p:nvPr/>
        </p:nvSpPr>
        <p:spPr>
          <a:xfrm>
            <a:off x="4948135" y="3868920"/>
            <a:ext cx="1080000" cy="111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fr-FR" sz="6600" b="0" strike="noStrike" spc="-1" dirty="0">
                <a:latin typeface="Arial"/>
              </a:rPr>
              <a:t>=</a:t>
            </a:r>
            <a:r>
              <a:rPr lang="fr-FR" sz="1800" b="0" strike="noStrike" spc="-1" dirty="0">
                <a:latin typeface="Arial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ZoneTexte 79"/>
              <p:cNvSpPr txBox="1"/>
              <p:nvPr/>
            </p:nvSpPr>
            <p:spPr>
              <a:xfrm>
                <a:off x="5661000" y="3923640"/>
                <a:ext cx="1232640" cy="84132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5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fr-FR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ZoneTexte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000" y="3923640"/>
                <a:ext cx="1232640" cy="8413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608883-1B11-395B-EA28-4DA71D4B9BA4}"/>
              </a:ext>
            </a:extLst>
          </p:cNvPr>
          <p:cNvSpPr txBox="1"/>
          <p:nvPr/>
        </p:nvSpPr>
        <p:spPr>
          <a:xfrm>
            <a:off x="815248" y="2073288"/>
            <a:ext cx="8720657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 un nombre décimal.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60DD6-B749-FFF1-AD48-1F0D20474ACB}"/>
              </a:ext>
            </a:extLst>
          </p:cNvPr>
          <p:cNvSpPr txBox="1"/>
          <p:nvPr/>
        </p:nvSpPr>
        <p:spPr>
          <a:xfrm>
            <a:off x="1184582" y="4047884"/>
            <a:ext cx="7462107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Vrai ou Faux ?</a:t>
            </a:r>
          </a:p>
        </p:txBody>
      </p:sp>
    </p:spTree>
    <p:extLst>
      <p:ext uri="{BB962C8B-B14F-4D97-AF65-F5344CB8AC3E}">
        <p14:creationId xmlns:p14="http://schemas.microsoft.com/office/powerpoint/2010/main" val="1028026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ZoneTexte 75"/>
              <p:cNvSpPr txBox="1"/>
              <p:nvPr/>
            </p:nvSpPr>
            <p:spPr>
              <a:xfrm>
                <a:off x="343083" y="1765043"/>
                <a:ext cx="10025350" cy="91116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 xmlns:m="http://schemas.openxmlformats.org/officeDocument/2006/math">
                    <m:r>
                      <a:rPr lang="fr-FR" sz="4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𝐅𝐚𝐮𝐱</m:t>
                    </m:r>
                  </m:oMath>
                </a14:m>
                <a:r>
                  <a:rPr lang="fr-FR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</a:t>
                </a:r>
                <a:r>
                  <a:rPr lang="el-GR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fr-FR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n’a pas d’écriture décimale.</a:t>
                </a:r>
                <a:endParaRPr sz="4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6" name="ZoneTexte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83" y="1765043"/>
                <a:ext cx="10025350" cy="911160"/>
              </a:xfrm>
              <a:prstGeom prst="rect">
                <a:avLst/>
              </a:prstGeom>
              <a:blipFill>
                <a:blip r:embed="rId3"/>
                <a:stretch>
                  <a:fillRect t="-14765" b="-2684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37CEBC60-544A-AE47-421F-20752D9A3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87" y="2903536"/>
            <a:ext cx="9545638" cy="187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96443"/>
      </p:ext>
    </p:extLst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113</Words>
  <Application>Microsoft Office PowerPoint</Application>
  <PresentationFormat>Personnalisé</PresentationFormat>
  <Paragraphs>40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28</cp:revision>
  <dcterms:created xsi:type="dcterms:W3CDTF">2012-05-21T20:39:00Z</dcterms:created>
  <dcterms:modified xsi:type="dcterms:W3CDTF">2024-03-28T20:17:51Z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