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Cliquez pour déplacer la diapo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7EE1916-E5E0-4CB3-85CD-1D53116B986C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4D6DE07-6894-49E0-9914-6DF3E820D363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720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B64089B1-7CEC-436E-B68E-F3BE8F81D44D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996FB31-B583-4061-9D3D-9C2A8099B9BC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AA0F19F-C71B-4A16-9ED0-9A33DE53EA87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C9249A38-77CB-41C0-B7D5-60285D29DCBB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A0E1387-CF52-420E-8E10-D39D0BA5448B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6D7F996-F29B-48A5-B6E1-C6DDFA7A6228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33965C2-050C-4879-B1FA-6DC34513C542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E47CEFD-A7B9-4AEA-AB78-2CDE0B178E2D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Espace réservé du numéro de diapositive 6"/>
          <p:cNvSpPr/>
          <p:nvPr/>
        </p:nvSpPr>
        <p:spPr>
          <a:xfrm>
            <a:off x="4279320" y="10157400"/>
            <a:ext cx="32796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5A5462DA-55DA-49FA-9356-3347FD5DAC11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1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ZoneTexte 1"/>
          <p:cNvSpPr/>
          <p:nvPr/>
        </p:nvSpPr>
        <p:spPr>
          <a:xfrm>
            <a:off x="462240" y="2368800"/>
            <a:ext cx="8791560" cy="255924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Quel est le périmètre d’un 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triangle équilatéral de 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longueur de côté 2,5 cm ?</a:t>
            </a:r>
            <a:endParaRPr lang="fr-FR" sz="5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1"/>
          <p:cNvSpPr/>
          <p:nvPr/>
        </p:nvSpPr>
        <p:spPr>
          <a:xfrm>
            <a:off x="169560" y="181440"/>
            <a:ext cx="363204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solidFill>
                  <a:srgbClr val="000000"/>
                </a:solidFill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6" name="Rectangle 3"/>
          <p:cNvSpPr/>
          <p:nvPr/>
        </p:nvSpPr>
        <p:spPr>
          <a:xfrm>
            <a:off x="6120000" y="720000"/>
            <a:ext cx="2879280" cy="35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47" name="Rectangle 4"/>
          <p:cNvSpPr/>
          <p:nvPr/>
        </p:nvSpPr>
        <p:spPr>
          <a:xfrm>
            <a:off x="5760000" y="1260000"/>
            <a:ext cx="3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48" name="Rectangle 5"/>
          <p:cNvSpPr/>
          <p:nvPr/>
        </p:nvSpPr>
        <p:spPr>
          <a:xfrm>
            <a:off x="5976000" y="995760"/>
            <a:ext cx="21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49" name="ZoneTexte 1"/>
          <p:cNvSpPr/>
          <p:nvPr/>
        </p:nvSpPr>
        <p:spPr>
          <a:xfrm>
            <a:off x="1128960" y="2368800"/>
            <a:ext cx="7458120" cy="33822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Le périmètre est égal :</a:t>
            </a: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P = 3 × 2,5</a:t>
            </a:r>
            <a:endParaRPr lang="fr-FR" sz="5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5400" b="1" strike="noStrike" spc="-1">
                <a:solidFill>
                  <a:srgbClr val="000000"/>
                </a:solidFill>
                <a:latin typeface="Arial"/>
                <a:ea typeface="DejaVu Sans"/>
              </a:rPr>
              <a:t>          P = </a:t>
            </a:r>
            <a:r>
              <a:rPr lang="fr-FR" sz="5400" b="1" strike="noStrike" spc="-1">
                <a:solidFill>
                  <a:srgbClr val="FF0000"/>
                </a:solidFill>
                <a:latin typeface="Arial"/>
                <a:ea typeface="DejaVu Sans"/>
              </a:rPr>
              <a:t>7,5 cm</a:t>
            </a:r>
            <a:endParaRPr lang="fr-FR" sz="54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ZoneTexte 1"/>
          <p:cNvSpPr/>
          <p:nvPr/>
        </p:nvSpPr>
        <p:spPr>
          <a:xfrm>
            <a:off x="690840" y="2897280"/>
            <a:ext cx="8453520" cy="14310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10 dL = ……… L</a:t>
            </a:r>
            <a:endParaRPr lang="fr-FR" sz="8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ZoneTexte 1"/>
          <p:cNvSpPr/>
          <p:nvPr/>
        </p:nvSpPr>
        <p:spPr>
          <a:xfrm>
            <a:off x="169560" y="181440"/>
            <a:ext cx="363204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solidFill>
                  <a:srgbClr val="000000"/>
                </a:solidFill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2" name="Rectangle 3"/>
          <p:cNvSpPr/>
          <p:nvPr/>
        </p:nvSpPr>
        <p:spPr>
          <a:xfrm>
            <a:off x="6120000" y="720000"/>
            <a:ext cx="2879280" cy="35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3" name="Rectangle 4"/>
          <p:cNvSpPr/>
          <p:nvPr/>
        </p:nvSpPr>
        <p:spPr>
          <a:xfrm>
            <a:off x="5760000" y="1260000"/>
            <a:ext cx="3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4" name="Rectangle 5"/>
          <p:cNvSpPr/>
          <p:nvPr/>
        </p:nvSpPr>
        <p:spPr>
          <a:xfrm>
            <a:off x="5976000" y="995760"/>
            <a:ext cx="21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5" name="ZoneTexte 1"/>
          <p:cNvSpPr/>
          <p:nvPr/>
        </p:nvSpPr>
        <p:spPr>
          <a:xfrm>
            <a:off x="2208960" y="3911040"/>
            <a:ext cx="5661720" cy="1431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10 dL = </a:t>
            </a:r>
            <a:r>
              <a:rPr lang="fr-FR" sz="8800" b="1" strike="noStrike" spc="-1">
                <a:solidFill>
                  <a:srgbClr val="FF0000"/>
                </a:solidFill>
                <a:latin typeface="Times New Roman"/>
                <a:ea typeface="DejaVu Sans"/>
              </a:rPr>
              <a:t>1</a:t>
            </a:r>
            <a:r>
              <a:rPr lang="fr-FR" sz="8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L</a:t>
            </a:r>
            <a:endParaRPr lang="fr-FR" sz="8800" b="0" strike="noStrike" spc="-1">
              <a:latin typeface="Arial"/>
            </a:endParaRPr>
          </a:p>
        </p:txBody>
      </p:sp>
      <p:graphicFrame>
        <p:nvGraphicFramePr>
          <p:cNvPr id="56" name="Tableau 3"/>
          <p:cNvGraphicFramePr/>
          <p:nvPr/>
        </p:nvGraphicFramePr>
        <p:xfrm>
          <a:off x="1415160" y="1794600"/>
          <a:ext cx="6720120" cy="741240"/>
        </p:xfrm>
        <a:graphic>
          <a:graphicData uri="http://schemas.openxmlformats.org/drawingml/2006/table">
            <a:tbl>
              <a:tblPr/>
              <a:tblGrid>
                <a:gridCol w="3359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6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L</a:t>
                      </a:r>
                      <a:endParaRPr lang="fr-FR" sz="3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6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dL</a:t>
                      </a:r>
                      <a:endParaRPr lang="fr-FR" sz="3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fr-FR" sz="4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4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fr-FR" sz="4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2"/>
          <p:cNvSpPr/>
          <p:nvPr/>
        </p:nvSpPr>
        <p:spPr>
          <a:xfrm>
            <a:off x="198360" y="1641600"/>
            <a:ext cx="9771480" cy="228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Toutes les balles sont au même prix. </a:t>
            </a:r>
            <a:endParaRPr lang="fr-FR" sz="4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4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9 balles coûtent 13,50 € et 4 balles coûtent 6 €. 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8" name="ZoneTexte 5"/>
          <p:cNvSpPr/>
          <p:nvPr/>
        </p:nvSpPr>
        <p:spPr>
          <a:xfrm>
            <a:off x="1173240" y="4486320"/>
            <a:ext cx="7232040" cy="82152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Combien coûtent 7 balles ?</a:t>
            </a:r>
            <a:endParaRPr lang="fr-FR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ZoneTexte 1"/>
          <p:cNvSpPr/>
          <p:nvPr/>
        </p:nvSpPr>
        <p:spPr>
          <a:xfrm>
            <a:off x="169560" y="181440"/>
            <a:ext cx="363204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solidFill>
                  <a:srgbClr val="000000"/>
                </a:solidFill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60" name="Rectangle 3"/>
          <p:cNvSpPr/>
          <p:nvPr/>
        </p:nvSpPr>
        <p:spPr>
          <a:xfrm>
            <a:off x="6120000" y="720000"/>
            <a:ext cx="2879280" cy="35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1" name="Rectangle 4"/>
          <p:cNvSpPr/>
          <p:nvPr/>
        </p:nvSpPr>
        <p:spPr>
          <a:xfrm>
            <a:off x="5760000" y="1260000"/>
            <a:ext cx="3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2" name="Rectangle 5"/>
          <p:cNvSpPr/>
          <p:nvPr/>
        </p:nvSpPr>
        <p:spPr>
          <a:xfrm>
            <a:off x="5976000" y="995760"/>
            <a:ext cx="2159280" cy="17928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3" name="ZoneTexte 1"/>
          <p:cNvSpPr/>
          <p:nvPr/>
        </p:nvSpPr>
        <p:spPr>
          <a:xfrm>
            <a:off x="892440" y="211536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9 balles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64" name="Connecteur droit avec flèche 9"/>
          <p:cNvSpPr/>
          <p:nvPr/>
        </p:nvSpPr>
        <p:spPr>
          <a:xfrm>
            <a:off x="2589120" y="2467800"/>
            <a:ext cx="41421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5" name="ZoneTexte 11"/>
          <p:cNvSpPr/>
          <p:nvPr/>
        </p:nvSpPr>
        <p:spPr>
          <a:xfrm>
            <a:off x="6883560" y="214452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13,50 €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66" name="ZoneTexte 12"/>
          <p:cNvSpPr/>
          <p:nvPr/>
        </p:nvSpPr>
        <p:spPr>
          <a:xfrm>
            <a:off x="892440" y="358092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4 balles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67" name="ZoneTexte 13"/>
          <p:cNvSpPr/>
          <p:nvPr/>
        </p:nvSpPr>
        <p:spPr>
          <a:xfrm>
            <a:off x="6996960" y="353268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6 €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68" name="Connecteur droit avec flèche 14"/>
          <p:cNvSpPr/>
          <p:nvPr/>
        </p:nvSpPr>
        <p:spPr>
          <a:xfrm>
            <a:off x="2632320" y="3903840"/>
            <a:ext cx="41421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9" name="ZoneTexte 15"/>
          <p:cNvSpPr/>
          <p:nvPr/>
        </p:nvSpPr>
        <p:spPr>
          <a:xfrm>
            <a:off x="892440" y="455004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2 balles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70" name="ZoneTexte 16"/>
          <p:cNvSpPr/>
          <p:nvPr/>
        </p:nvSpPr>
        <p:spPr>
          <a:xfrm>
            <a:off x="7021080" y="4550040"/>
            <a:ext cx="19825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3 €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71" name="Connecteur droit avec flèche 17"/>
          <p:cNvSpPr/>
          <p:nvPr/>
        </p:nvSpPr>
        <p:spPr>
          <a:xfrm>
            <a:off x="2632320" y="4897440"/>
            <a:ext cx="41421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ZoneTexte 18"/>
          <p:cNvSpPr/>
          <p:nvPr/>
        </p:nvSpPr>
        <p:spPr>
          <a:xfrm>
            <a:off x="241920" y="5945040"/>
            <a:ext cx="39614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9 balles – 2 balles = 7 balles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73" name="Connecteur droit avec flèche 19"/>
          <p:cNvSpPr/>
          <p:nvPr/>
        </p:nvSpPr>
        <p:spPr>
          <a:xfrm>
            <a:off x="4131360" y="6206400"/>
            <a:ext cx="26431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4" name="ZoneTexte 20"/>
          <p:cNvSpPr/>
          <p:nvPr/>
        </p:nvSpPr>
        <p:spPr>
          <a:xfrm>
            <a:off x="7055640" y="5883480"/>
            <a:ext cx="30243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13,50 – 3 = </a:t>
            </a:r>
            <a:r>
              <a:rPr lang="fr-FR" sz="2800" b="1" strike="noStrike" spc="-1">
                <a:solidFill>
                  <a:srgbClr val="FF0000"/>
                </a:solidFill>
                <a:latin typeface="Times New Roman"/>
                <a:ea typeface="DejaVu Sans"/>
              </a:rPr>
              <a:t>10,50 €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75" name="Ellipse 22"/>
          <p:cNvSpPr/>
          <p:nvPr/>
        </p:nvSpPr>
        <p:spPr>
          <a:xfrm>
            <a:off x="111240" y="4388400"/>
            <a:ext cx="850680" cy="322560"/>
          </a:xfrm>
          <a:prstGeom prst="ellipse">
            <a:avLst/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÷ 2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76" name="Ellipse 23"/>
          <p:cNvSpPr/>
          <p:nvPr/>
        </p:nvSpPr>
        <p:spPr>
          <a:xfrm>
            <a:off x="7710120" y="4227120"/>
            <a:ext cx="850680" cy="322560"/>
          </a:xfrm>
          <a:prstGeom prst="ellipse">
            <a:avLst/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÷ 2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77" name="Connecteur droit avec flèche 25"/>
          <p:cNvSpPr/>
          <p:nvPr/>
        </p:nvSpPr>
        <p:spPr>
          <a:xfrm flipH="1">
            <a:off x="431640" y="4013280"/>
            <a:ext cx="329760" cy="375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8" name="Connecteur droit avec flèche 27"/>
          <p:cNvSpPr/>
          <p:nvPr/>
        </p:nvSpPr>
        <p:spPr>
          <a:xfrm>
            <a:off x="536760" y="4711320"/>
            <a:ext cx="355320" cy="16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9" name="Connecteur droit avec flèche 29"/>
          <p:cNvSpPr/>
          <p:nvPr/>
        </p:nvSpPr>
        <p:spPr>
          <a:xfrm>
            <a:off x="7710120" y="3903840"/>
            <a:ext cx="425160" cy="322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0" name="Connecteur droit avec flèche 31"/>
          <p:cNvSpPr/>
          <p:nvPr/>
        </p:nvSpPr>
        <p:spPr>
          <a:xfrm flipH="1">
            <a:off x="7709400" y="4550040"/>
            <a:ext cx="425160" cy="322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ZoneTexte 1"/>
          <p:cNvSpPr/>
          <p:nvPr/>
        </p:nvSpPr>
        <p:spPr>
          <a:xfrm>
            <a:off x="2360520" y="1641600"/>
            <a:ext cx="495288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2" name="ZoneTexte 2"/>
          <p:cNvSpPr/>
          <p:nvPr/>
        </p:nvSpPr>
        <p:spPr>
          <a:xfrm>
            <a:off x="526680" y="4378320"/>
            <a:ext cx="9053640" cy="1431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12 × 0,8 + 12 × 0,2 </a:t>
            </a:r>
            <a:endParaRPr lang="fr-FR" sz="8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ZoneTexte 2"/>
          <p:cNvSpPr/>
          <p:nvPr/>
        </p:nvSpPr>
        <p:spPr>
          <a:xfrm>
            <a:off x="169560" y="181440"/>
            <a:ext cx="363204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solidFill>
                  <a:srgbClr val="000000"/>
                </a:solidFill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ZoneTexte 75"/>
              <p:cNvSpPr txBox="1"/>
              <p:nvPr/>
            </p:nvSpPr>
            <p:spPr>
              <a:xfrm>
                <a:off x="-271080" y="1379520"/>
                <a:ext cx="10351080" cy="91080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12×0,8+12×0,2=12×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0,8+0,2</m:t>
                          </m:r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 xmlns:p15="http://schemas.microsoft.com/office/powerpoint/2012/main" xmlns:p14="http://schemas.microsoft.com/office/powerpoint/2010/main" xmlns=""/>
      </mc:AlternateContent>
      <p:sp>
        <p:nvSpPr>
          <p:cNvPr id="85" name="ZoneTexte 76"/>
          <p:cNvSpPr/>
          <p:nvPr/>
        </p:nvSpPr>
        <p:spPr>
          <a:xfrm>
            <a:off x="4948200" y="2212560"/>
            <a:ext cx="1232280" cy="111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0" strike="noStrike" spc="-1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fr-FR" sz="18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ZoneTexte 77"/>
              <p:cNvSpPr txBox="1"/>
              <p:nvPr/>
            </p:nvSpPr>
            <p:spPr>
              <a:xfrm>
                <a:off x="4905000" y="2241720"/>
                <a:ext cx="3405600" cy="69660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12×1</m:t>
                      </m:r>
                    </m:oMath>
                  </m:oMathPara>
                </a14:m>
                <a:endParaRPr/>
              </a:p>
            </p:txBody>
          </p:sp>
        </mc:Choice>
        <mc:Fallback xmlns:p15="http://schemas.microsoft.com/office/powerpoint/2012/main" xmlns:p14="http://schemas.microsoft.com/office/powerpoint/2010/main" xmlns=""/>
      </mc:AlternateContent>
      <p:sp>
        <p:nvSpPr>
          <p:cNvPr id="87" name="ZoneTexte 78"/>
          <p:cNvSpPr/>
          <p:nvPr/>
        </p:nvSpPr>
        <p:spPr>
          <a:xfrm>
            <a:off x="5024520" y="3197160"/>
            <a:ext cx="1079640" cy="111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0" strike="noStrike" spc="-1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fr-FR" sz="18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ZoneTexte 79"/>
              <p:cNvSpPr txBox="1"/>
              <p:nvPr/>
            </p:nvSpPr>
            <p:spPr>
              <a:xfrm>
                <a:off x="5640840" y="3197160"/>
                <a:ext cx="1232280" cy="84096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/>
              </a:p>
            </p:txBody>
          </p:sp>
        </mc:Choice>
        <mc:Fallback xmlns:p15="http://schemas.microsoft.com/office/powerpoint/2012/main" xmlns:p14="http://schemas.microsoft.com/office/powerpoint/2010/main" xmlns=""/>
      </mc:AlternateContent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ZoneTexte 1"/>
          <p:cNvSpPr/>
          <p:nvPr/>
        </p:nvSpPr>
        <p:spPr>
          <a:xfrm>
            <a:off x="602280" y="2172240"/>
            <a:ext cx="9136080" cy="283356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Donner un nombre possédant</a:t>
            </a:r>
            <a:endParaRPr lang="fr-FR" sz="6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une écriture fractionnaire</a:t>
            </a:r>
            <a:endParaRPr lang="fr-FR" sz="6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mais pas d’écriture décimale.</a:t>
            </a:r>
            <a:endParaRPr lang="fr-FR" sz="6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2"/>
          <p:cNvSpPr/>
          <p:nvPr/>
        </p:nvSpPr>
        <p:spPr>
          <a:xfrm>
            <a:off x="169560" y="181440"/>
            <a:ext cx="363204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solidFill>
                  <a:srgbClr val="000000"/>
                </a:solidFill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91" name="ZoneTexte 75"/>
          <p:cNvSpPr/>
          <p:nvPr/>
        </p:nvSpPr>
        <p:spPr>
          <a:xfrm>
            <a:off x="1092380" y="1835674"/>
            <a:ext cx="10024920" cy="91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4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n’a pas d’écriture décimale car la division de 4 par 3 ne se termine pas.</a:t>
            </a:r>
            <a:endParaRPr lang="fr-FR" sz="4800" b="0" strike="noStrike" spc="-1" dirty="0">
              <a:latin typeface="Arial"/>
            </a:endParaRPr>
          </a:p>
        </p:txBody>
      </p:sp>
      <p:pic>
        <p:nvPicPr>
          <p:cNvPr id="92" name="Image 3"/>
          <p:cNvPicPr/>
          <p:nvPr/>
        </p:nvPicPr>
        <p:blipFill>
          <a:blip r:embed="rId3"/>
          <a:stretch/>
        </p:blipFill>
        <p:spPr>
          <a:xfrm>
            <a:off x="4334040" y="3691080"/>
            <a:ext cx="2574720" cy="3546720"/>
          </a:xfrm>
          <a:prstGeom prst="rect">
            <a:avLst/>
          </a:prstGeom>
          <a:ln w="0">
            <a:noFill/>
          </a:ln>
        </p:spPr>
      </p:pic>
      <p:sp>
        <p:nvSpPr>
          <p:cNvPr id="93" name="Ellipse 4"/>
          <p:cNvSpPr/>
          <p:nvPr/>
        </p:nvSpPr>
        <p:spPr>
          <a:xfrm>
            <a:off x="762120" y="4813200"/>
            <a:ext cx="2196720" cy="1485720"/>
          </a:xfrm>
          <a:prstGeom prst="ellipse">
            <a:avLst/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Le reste se répète.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94" name="Connecteur droit avec flèche 6"/>
          <p:cNvSpPr/>
          <p:nvPr/>
        </p:nvSpPr>
        <p:spPr>
          <a:xfrm flipV="1">
            <a:off x="2781360" y="4812840"/>
            <a:ext cx="1552320" cy="329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5" name="Connecteur droit avec flèche 7"/>
          <p:cNvSpPr/>
          <p:nvPr/>
        </p:nvSpPr>
        <p:spPr>
          <a:xfrm>
            <a:off x="2870280" y="5794560"/>
            <a:ext cx="1765080" cy="136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6" name="Connecteur droit avec flèche 9"/>
          <p:cNvSpPr/>
          <p:nvPr/>
        </p:nvSpPr>
        <p:spPr>
          <a:xfrm>
            <a:off x="2503440" y="6161040"/>
            <a:ext cx="2491920" cy="626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3F6EC2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7C0B5E8-3DC6-A48F-E2C1-7361F4FAD4E8}"/>
                  </a:ext>
                </a:extLst>
              </p:cNvPr>
              <p:cNvSpPr txBox="1"/>
              <p:nvPr/>
            </p:nvSpPr>
            <p:spPr>
              <a:xfrm>
                <a:off x="749600" y="1638142"/>
                <a:ext cx="469680" cy="1269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4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FR" sz="44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7C0B5E8-3DC6-A48F-E2C1-7361F4FAD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00" y="1638142"/>
                <a:ext cx="469680" cy="12695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169</Words>
  <Application>Microsoft Office PowerPoint</Application>
  <PresentationFormat>Personnalisé</PresentationFormat>
  <Paragraphs>54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31</cp:revision>
  <dcterms:created xsi:type="dcterms:W3CDTF">2012-05-21T20:39:00Z</dcterms:created>
  <dcterms:modified xsi:type="dcterms:W3CDTF">2024-04-22T19:20:41Z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