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8" r:id="rId4"/>
    <p:sldId id="269" r:id="rId5"/>
    <p:sldId id="258" r:id="rId6"/>
    <p:sldId id="259" r:id="rId7"/>
    <p:sldId id="262" r:id="rId8"/>
    <p:sldId id="263" r:id="rId9"/>
    <p:sldId id="266" r:id="rId10"/>
    <p:sldId id="267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39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3867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3572620B-7A42-4043-A7AA-DB5F9DD04DDE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F6C15D1-4EFF-4135-9F35-4C9047B01FBC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DA6329D1-87F1-474C-BFE7-77B80365A329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7B2C19B-2EE8-4C6B-8A23-941875279C6C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415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574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3CC0B5-3887-4170-1CC5-6F25B4486837}"/>
              </a:ext>
            </a:extLst>
          </p:cNvPr>
          <p:cNvSpPr txBox="1"/>
          <p:nvPr/>
        </p:nvSpPr>
        <p:spPr>
          <a:xfrm>
            <a:off x="408274" y="3100146"/>
            <a:ext cx="9264075" cy="92333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/>
              <a:t>Quelle est la moitié de 0,3 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B2F96DB-4DAB-34B9-3E04-EE4920708A8D}"/>
                  </a:ext>
                </a:extLst>
              </p:cNvPr>
              <p:cNvSpPr txBox="1"/>
              <p:nvPr/>
            </p:nvSpPr>
            <p:spPr>
              <a:xfrm>
                <a:off x="0" y="1702421"/>
                <a:ext cx="9533379" cy="33101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5400" b="1" dirty="0"/>
                  <a:t>La moitié de 0,3 est égale à :</a:t>
                </a:r>
              </a:p>
              <a:p>
                <a:pPr algn="ctr"/>
                <a:endParaRPr lang="fr-FR" sz="5400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5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5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5400" b="1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B2F96DB-4DAB-34B9-3E04-EE4920708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702421"/>
                <a:ext cx="9533379" cy="3310137"/>
              </a:xfrm>
              <a:prstGeom prst="rect">
                <a:avLst/>
              </a:prstGeom>
              <a:blipFill>
                <a:blip r:embed="rId3"/>
                <a:stretch>
                  <a:fillRect l="-2941" t="-5157" r="-29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3CC0B5-3887-4170-1CC5-6F25B4486837}"/>
              </a:ext>
            </a:extLst>
          </p:cNvPr>
          <p:cNvSpPr txBox="1"/>
          <p:nvPr/>
        </p:nvSpPr>
        <p:spPr>
          <a:xfrm>
            <a:off x="946885" y="3100146"/>
            <a:ext cx="8186857" cy="92333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/>
              <a:t>Quel est le quart de 10 ?</a:t>
            </a:r>
          </a:p>
        </p:txBody>
      </p:sp>
    </p:spTree>
    <p:extLst>
      <p:ext uri="{BB962C8B-B14F-4D97-AF65-F5344CB8AC3E}">
        <p14:creationId xmlns:p14="http://schemas.microsoft.com/office/powerpoint/2010/main" val="259737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B2F96DB-4DAB-34B9-3E04-EE4920708A8D}"/>
                  </a:ext>
                </a:extLst>
              </p:cNvPr>
              <p:cNvSpPr txBox="1"/>
              <p:nvPr/>
            </p:nvSpPr>
            <p:spPr>
              <a:xfrm>
                <a:off x="442431" y="1702421"/>
                <a:ext cx="8648521" cy="3381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5400" b="1" dirty="0"/>
                  <a:t>Le quart de 10 est égal à :</a:t>
                </a:r>
              </a:p>
              <a:p>
                <a:pPr algn="ctr"/>
                <a:endParaRPr lang="fr-FR" sz="5400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5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5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5400" b="1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B2F96DB-4DAB-34B9-3E04-EE4920708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31" y="1702421"/>
                <a:ext cx="8648521" cy="3381823"/>
              </a:xfrm>
              <a:prstGeom prst="rect">
                <a:avLst/>
              </a:prstGeom>
              <a:blipFill>
                <a:blip r:embed="rId3"/>
                <a:stretch>
                  <a:fillRect l="-3385" t="-5045" r="-33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9320163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E76E8E3-2F2C-4BC3-D5C8-B3697CBD4777}"/>
              </a:ext>
            </a:extLst>
          </p:cNvPr>
          <p:cNvSpPr txBox="1"/>
          <p:nvPr/>
        </p:nvSpPr>
        <p:spPr>
          <a:xfrm>
            <a:off x="620168" y="2671841"/>
            <a:ext cx="9048887" cy="1107996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 L + 50 </a:t>
            </a:r>
            <a:r>
              <a:rPr lang="fr-FR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fr-F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……… 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8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9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43AFAB-D63E-5D78-3C85-1C8B87266806}"/>
              </a:ext>
            </a:extLst>
          </p:cNvPr>
          <p:cNvSpPr txBox="1"/>
          <p:nvPr/>
        </p:nvSpPr>
        <p:spPr>
          <a:xfrm>
            <a:off x="51020" y="1718253"/>
            <a:ext cx="10029605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 L + 50 </a:t>
            </a:r>
            <a:r>
              <a:rPr lang="fr-FR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250 </a:t>
            </a:r>
            <a:r>
              <a:rPr lang="fr-FR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+ 50 </a:t>
            </a:r>
            <a:r>
              <a:rPr lang="fr-FR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fr-F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= 300 </a:t>
            </a:r>
            <a:r>
              <a:rPr lang="fr-FR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fr-F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L</a:t>
            </a:r>
          </a:p>
        </p:txBody>
      </p:sp>
    </p:spTree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8EAF7F-0381-D127-B4E5-4810E47BC647}"/>
              </a:ext>
            </a:extLst>
          </p:cNvPr>
          <p:cNvSpPr txBox="1"/>
          <p:nvPr/>
        </p:nvSpPr>
        <p:spPr>
          <a:xfrm>
            <a:off x="0" y="2301914"/>
            <a:ext cx="100806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kg de pommes coûtent 11 €. </a:t>
            </a:r>
          </a:p>
          <a:p>
            <a:pPr algn="ctr"/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kg de ces mêmes pommes coûtent 19,80 €.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994A1EA-FEEE-F575-F912-4D236844FF3B}"/>
              </a:ext>
            </a:extLst>
          </p:cNvPr>
          <p:cNvSpPr txBox="1"/>
          <p:nvPr/>
        </p:nvSpPr>
        <p:spPr>
          <a:xfrm>
            <a:off x="252029" y="3934322"/>
            <a:ext cx="9576565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Combien coûtent 4 kg de pommes 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1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2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3DD87B-C08A-5FC1-C16B-2E8349C68BDA}"/>
              </a:ext>
            </a:extLst>
          </p:cNvPr>
          <p:cNvSpPr txBox="1"/>
          <p:nvPr/>
        </p:nvSpPr>
        <p:spPr>
          <a:xfrm>
            <a:off x="892366" y="2115239"/>
            <a:ext cx="198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kg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B3144FEF-DCE3-52CC-8A95-DBFAC330CB9B}"/>
              </a:ext>
            </a:extLst>
          </p:cNvPr>
          <p:cNvCxnSpPr/>
          <p:nvPr/>
        </p:nvCxnSpPr>
        <p:spPr>
          <a:xfrm>
            <a:off x="2588964" y="2467778"/>
            <a:ext cx="41423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7C75BA2D-D630-902A-97C5-999297407FF3}"/>
              </a:ext>
            </a:extLst>
          </p:cNvPr>
          <p:cNvSpPr txBox="1"/>
          <p:nvPr/>
        </p:nvSpPr>
        <p:spPr>
          <a:xfrm>
            <a:off x="6883706" y="2144612"/>
            <a:ext cx="198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19,80 €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178CBB-BF92-11F5-4D5C-F24C95A7B603}"/>
              </a:ext>
            </a:extLst>
          </p:cNvPr>
          <p:cNvSpPr txBox="1"/>
          <p:nvPr/>
        </p:nvSpPr>
        <p:spPr>
          <a:xfrm>
            <a:off x="892366" y="2948064"/>
            <a:ext cx="198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kg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3424E45-781D-BEC8-85BE-2E5AD265CB6B}"/>
              </a:ext>
            </a:extLst>
          </p:cNvPr>
          <p:cNvSpPr txBox="1"/>
          <p:nvPr/>
        </p:nvSpPr>
        <p:spPr>
          <a:xfrm>
            <a:off x="7020933" y="3033777"/>
            <a:ext cx="198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11 €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90FC111-3B04-5129-2CDB-5CCA6A2EF883}"/>
              </a:ext>
            </a:extLst>
          </p:cNvPr>
          <p:cNvCxnSpPr/>
          <p:nvPr/>
        </p:nvCxnSpPr>
        <p:spPr>
          <a:xfrm>
            <a:off x="2632336" y="3408642"/>
            <a:ext cx="41423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46185D1-4CEC-9DB9-1F10-B47BF4F8A981}"/>
              </a:ext>
            </a:extLst>
          </p:cNvPr>
          <p:cNvCxnSpPr>
            <a:cxnSpLocks/>
          </p:cNvCxnSpPr>
          <p:nvPr/>
        </p:nvCxnSpPr>
        <p:spPr>
          <a:xfrm>
            <a:off x="2875402" y="4549990"/>
            <a:ext cx="35126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D2B66C8D-7885-1363-381E-A5EB680533CC}"/>
              </a:ext>
            </a:extLst>
          </p:cNvPr>
          <p:cNvSpPr txBox="1"/>
          <p:nvPr/>
        </p:nvSpPr>
        <p:spPr>
          <a:xfrm>
            <a:off x="356146" y="4304425"/>
            <a:ext cx="3961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kg – 5 kg = 4 kg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9044A4-1AE9-E268-EBA8-074BAE191624}"/>
              </a:ext>
            </a:extLst>
          </p:cNvPr>
          <p:cNvSpPr txBox="1"/>
          <p:nvPr/>
        </p:nvSpPr>
        <p:spPr>
          <a:xfrm>
            <a:off x="6567928" y="4256481"/>
            <a:ext cx="3512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19,80 – 11 = </a:t>
            </a: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8,80 €</a:t>
            </a:r>
          </a:p>
        </p:txBody>
      </p:sp>
    </p:spTree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0BE8E4E-1B71-AAF3-906D-83D746CF8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697" y="934715"/>
            <a:ext cx="3961231" cy="4140845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ECA357A-04A5-0D2D-06E2-F2DB79EDA1D3}"/>
              </a:ext>
            </a:extLst>
          </p:cNvPr>
          <p:cNvCxnSpPr/>
          <p:nvPr/>
        </p:nvCxnSpPr>
        <p:spPr>
          <a:xfrm>
            <a:off x="2932696" y="660400"/>
            <a:ext cx="39612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E5B87AFF-C161-77C4-ADCA-4685ABBDC2D1}"/>
              </a:ext>
            </a:extLst>
          </p:cNvPr>
          <p:cNvSpPr txBox="1"/>
          <p:nvPr/>
        </p:nvSpPr>
        <p:spPr>
          <a:xfrm>
            <a:off x="4635500" y="291068"/>
            <a:ext cx="113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m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FA1327C8-B8C3-669A-86E2-4C7907D41297}"/>
              </a:ext>
            </a:extLst>
          </p:cNvPr>
          <p:cNvCxnSpPr/>
          <p:nvPr/>
        </p:nvCxnSpPr>
        <p:spPr>
          <a:xfrm>
            <a:off x="2451100" y="934715"/>
            <a:ext cx="0" cy="41408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B62DD1E-FFB8-AEF6-8690-681FCCA114FE}"/>
              </a:ext>
            </a:extLst>
          </p:cNvPr>
          <p:cNvSpPr txBox="1"/>
          <p:nvPr/>
        </p:nvSpPr>
        <p:spPr>
          <a:xfrm rot="16200000">
            <a:off x="1460486" y="2497137"/>
            <a:ext cx="113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m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148473F-A9BA-57AD-96A9-F2BDDD667005}"/>
              </a:ext>
            </a:extLst>
          </p:cNvPr>
          <p:cNvCxnSpPr>
            <a:cxnSpLocks/>
          </p:cNvCxnSpPr>
          <p:nvPr/>
        </p:nvCxnSpPr>
        <p:spPr>
          <a:xfrm>
            <a:off x="2932696" y="5207000"/>
            <a:ext cx="4201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56E192A0-9AC8-8EFE-7ADC-65A504B3D3CA}"/>
              </a:ext>
            </a:extLst>
          </p:cNvPr>
          <p:cNvSpPr txBox="1"/>
          <p:nvPr/>
        </p:nvSpPr>
        <p:spPr>
          <a:xfrm>
            <a:off x="2932696" y="5338441"/>
            <a:ext cx="113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1 dm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D43FAA0-9EBF-1498-157E-0CF057CBD3F4}"/>
              </a:ext>
            </a:extLst>
          </p:cNvPr>
          <p:cNvCxnSpPr>
            <a:cxnSpLocks/>
          </p:cNvCxnSpPr>
          <p:nvPr/>
        </p:nvCxnSpPr>
        <p:spPr>
          <a:xfrm>
            <a:off x="2748044" y="4622800"/>
            <a:ext cx="0" cy="4527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F1B1D5C1-D907-657B-8BEB-9EA2A83AB653}"/>
              </a:ext>
            </a:extLst>
          </p:cNvPr>
          <p:cNvSpPr txBox="1"/>
          <p:nvPr/>
        </p:nvSpPr>
        <p:spPr>
          <a:xfrm rot="16200000">
            <a:off x="2017458" y="4440824"/>
            <a:ext cx="113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1 dm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093232" y="5753100"/>
            <a:ext cx="8584168" cy="144655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Combien y-a-t-il de carrés de 1 dm de côté ?</a:t>
            </a:r>
          </a:p>
        </p:txBody>
      </p:sp>
    </p:spTree>
    <p:extLst>
      <p:ext uri="{BB962C8B-B14F-4D97-AF65-F5344CB8AC3E}">
        <p14:creationId xmlns:p14="http://schemas.microsoft.com/office/powerpoint/2010/main" val="1028026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80B9EA-ADB5-E97B-B4D6-C2117DEB4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00" y="1165225"/>
            <a:ext cx="4467225" cy="408622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3F1374D-B7CC-3E81-3251-45A2E94F46FB}"/>
              </a:ext>
            </a:extLst>
          </p:cNvPr>
          <p:cNvSpPr txBox="1"/>
          <p:nvPr/>
        </p:nvSpPr>
        <p:spPr>
          <a:xfrm>
            <a:off x="407473" y="5686564"/>
            <a:ext cx="92656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y a 10 × 10 =</a:t>
            </a:r>
            <a:r>
              <a:rPr lang="fr-F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carrés 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1 dm de côté.</a:t>
            </a:r>
          </a:p>
        </p:txBody>
      </p:sp>
    </p:spTree>
    <p:extLst>
      <p:ext uri="{BB962C8B-B14F-4D97-AF65-F5344CB8AC3E}">
        <p14:creationId xmlns:p14="http://schemas.microsoft.com/office/powerpoint/2010/main" val="3913596443"/>
      </p:ext>
    </p:extLst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167</Words>
  <Application>Microsoft Office PowerPoint</Application>
  <PresentationFormat>Personnalisé</PresentationFormat>
  <Paragraphs>42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31</cp:revision>
  <dcterms:created xsi:type="dcterms:W3CDTF">2012-05-21T20:39:00Z</dcterms:created>
  <dcterms:modified xsi:type="dcterms:W3CDTF">2024-04-22T19:16:05Z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