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2" r:id="rId4"/>
    <p:sldId id="273" r:id="rId5"/>
    <p:sldId id="268" r:id="rId6"/>
    <p:sldId id="269" r:id="rId7"/>
    <p:sldId id="266" r:id="rId8"/>
    <p:sldId id="267" r:id="rId9"/>
    <p:sldId id="270" r:id="rId10"/>
    <p:sldId id="271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39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6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2595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959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9DBA5D-C001-9886-B760-D47E94030D01}"/>
              </a:ext>
            </a:extLst>
          </p:cNvPr>
          <p:cNvSpPr txBox="1"/>
          <p:nvPr/>
        </p:nvSpPr>
        <p:spPr>
          <a:xfrm>
            <a:off x="303212" y="1574800"/>
            <a:ext cx="9474200" cy="378565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Donner un nombre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possédant une  écriture décimale et  une écriture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fractionnaire.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/>
              <p:nvPr/>
            </p:nvSpPr>
            <p:spPr>
              <a:xfrm>
                <a:off x="2812327" y="1524240"/>
                <a:ext cx="2858475" cy="1549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fr-FR" sz="6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327" y="1524240"/>
                <a:ext cx="2858475" cy="1549463"/>
              </a:xfrm>
              <a:prstGeom prst="rect">
                <a:avLst/>
              </a:prstGeom>
              <a:blipFill>
                <a:blip r:embed="rId3"/>
                <a:stretch>
                  <a:fillRect l="-14499" b="-145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DABA897F-AB6B-61AF-EDCA-6F466944FBD1}"/>
              </a:ext>
            </a:extLst>
          </p:cNvPr>
          <p:cNvSpPr/>
          <p:nvPr/>
        </p:nvSpPr>
        <p:spPr>
          <a:xfrm>
            <a:off x="3098800" y="3886200"/>
            <a:ext cx="3797300" cy="1104900"/>
          </a:xfrm>
          <a:prstGeom prst="wedgeEllipseCallout">
            <a:avLst>
              <a:gd name="adj1" fmla="val 3247"/>
              <a:gd name="adj2" fmla="val -1191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2,5 possède une infinité d’écriture fractionnaire.</a:t>
            </a:r>
          </a:p>
        </p:txBody>
      </p:sp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9DBA5D-C001-9886-B760-D47E94030D01}"/>
              </a:ext>
            </a:extLst>
          </p:cNvPr>
          <p:cNvSpPr txBox="1"/>
          <p:nvPr/>
        </p:nvSpPr>
        <p:spPr>
          <a:xfrm>
            <a:off x="303212" y="1574800"/>
            <a:ext cx="9474200" cy="304698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Donner un nombre</a:t>
            </a:r>
          </a:p>
          <a:p>
            <a:pPr algn="ctr"/>
            <a:r>
              <a:rPr lang="fr-F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possédant une  écriture fractionnaire mais pas d’écriture</a:t>
            </a:r>
          </a:p>
          <a:p>
            <a:pPr algn="ctr"/>
            <a:r>
              <a:rPr lang="fr-F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décimale.</a:t>
            </a:r>
          </a:p>
        </p:txBody>
      </p:sp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/>
              <p:nvPr/>
            </p:nvSpPr>
            <p:spPr>
              <a:xfrm>
                <a:off x="1232028" y="1349820"/>
                <a:ext cx="753732" cy="15316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fr-FR" sz="6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028" y="1349820"/>
                <a:ext cx="753732" cy="1531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CDC38A79-6A84-71B2-411D-46BA8238920B}"/>
              </a:ext>
            </a:extLst>
          </p:cNvPr>
          <p:cNvSpPr txBox="1"/>
          <p:nvPr/>
        </p:nvSpPr>
        <p:spPr>
          <a:xfrm>
            <a:off x="2095500" y="1905000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ne possède pas d’écriture décimale.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38A5C-8A90-B0A1-89A8-CD984E752613}"/>
              </a:ext>
            </a:extLst>
          </p:cNvPr>
          <p:cNvSpPr txBox="1"/>
          <p:nvPr/>
        </p:nvSpPr>
        <p:spPr>
          <a:xfrm>
            <a:off x="792995" y="3152924"/>
            <a:ext cx="8494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division de 1 par 3 ne se termine pas.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14BB99-45EE-3552-2262-88DC904B8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938" y="4145552"/>
            <a:ext cx="2151062" cy="3011487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A7C88F1-97F3-57EA-952C-A63B9B142A21}"/>
              </a:ext>
            </a:extLst>
          </p:cNvPr>
          <p:cNvSpPr/>
          <p:nvPr/>
        </p:nvSpPr>
        <p:spPr>
          <a:xfrm>
            <a:off x="355600" y="5104955"/>
            <a:ext cx="3124200" cy="1104900"/>
          </a:xfrm>
          <a:prstGeom prst="wedgeEllipseCallout">
            <a:avLst>
              <a:gd name="adj1" fmla="val 61784"/>
              <a:gd name="adj2" fmla="val -478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2,5 possède une infinité d’écriture fractionnaire.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2BF6A4AC-9066-679F-9638-911359CC9B7D}"/>
              </a:ext>
            </a:extLst>
          </p:cNvPr>
          <p:cNvSpPr/>
          <p:nvPr/>
        </p:nvSpPr>
        <p:spPr>
          <a:xfrm>
            <a:off x="355600" y="5117210"/>
            <a:ext cx="3124200" cy="1104900"/>
          </a:xfrm>
          <a:prstGeom prst="wedgeEllipseCallout">
            <a:avLst>
              <a:gd name="adj1" fmla="val 71947"/>
              <a:gd name="adj2" fmla="val 3491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reste se répète.</a:t>
            </a:r>
          </a:p>
        </p:txBody>
      </p:sp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766F690-C8F2-2CC5-A846-587068C1E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75" y="898525"/>
            <a:ext cx="8372475" cy="57626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39575B-61F9-AE52-348B-016EB0E541F0}"/>
              </a:ext>
            </a:extLst>
          </p:cNvPr>
          <p:cNvSpPr txBox="1"/>
          <p:nvPr/>
        </p:nvSpPr>
        <p:spPr>
          <a:xfrm>
            <a:off x="4292600" y="1003300"/>
            <a:ext cx="1104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259737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AE4D40-20FC-5BC3-DF98-9BAF53751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60" y="4317999"/>
            <a:ext cx="9568204" cy="21613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D60ED-A610-46FD-9061-116B650D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49" y="302544"/>
            <a:ext cx="4271761" cy="40154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26CEDB-7F10-F6CD-9803-EE71B33E6FDD}"/>
              </a:ext>
            </a:extLst>
          </p:cNvPr>
          <p:cNvSpPr txBox="1"/>
          <p:nvPr/>
        </p:nvSpPr>
        <p:spPr>
          <a:xfrm>
            <a:off x="6454920" y="393928"/>
            <a:ext cx="1104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5 cm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944B91-CD97-229A-F813-02A44B333D69}"/>
              </a:ext>
            </a:extLst>
          </p:cNvPr>
          <p:cNvSpPr txBox="1"/>
          <p:nvPr/>
        </p:nvSpPr>
        <p:spPr>
          <a:xfrm>
            <a:off x="2527300" y="5309757"/>
            <a:ext cx="660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800" dirty="0"/>
              <a:t>5</a:t>
            </a:r>
            <a:r>
              <a:rPr lang="fr-FR" sz="4000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2A1B68-4FAD-35A8-6638-3D0F8CAE6679}"/>
              </a:ext>
            </a:extLst>
          </p:cNvPr>
          <p:cNvSpPr txBox="1"/>
          <p:nvPr/>
        </p:nvSpPr>
        <p:spPr>
          <a:xfrm>
            <a:off x="3801960" y="5309756"/>
            <a:ext cx="660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800" dirty="0"/>
              <a:t>5</a:t>
            </a:r>
            <a:r>
              <a:rPr lang="fr-FR" sz="4000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489BB2-143A-EDB3-5ED0-33D08BE2416E}"/>
              </a:ext>
            </a:extLst>
          </p:cNvPr>
          <p:cNvSpPr txBox="1"/>
          <p:nvPr/>
        </p:nvSpPr>
        <p:spPr>
          <a:xfrm>
            <a:off x="5011014" y="5432867"/>
            <a:ext cx="81438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25</a:t>
            </a:r>
            <a:r>
              <a:rPr lang="fr-F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9320163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588532" y="2895600"/>
            <a:ext cx="76189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cm² = ……. mm²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1475354" y="3933298"/>
            <a:ext cx="65950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cm²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mm²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0578BCB-9A61-5B07-1E33-00C3594D5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877118"/>
              </p:ext>
            </p:extLst>
          </p:nvPr>
        </p:nvGraphicFramePr>
        <p:xfrm>
          <a:off x="2294002" y="1727200"/>
          <a:ext cx="5069064" cy="14811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266">
                  <a:extLst>
                    <a:ext uri="{9D8B030D-6E8A-4147-A177-3AD203B41FA5}">
                      <a16:colId xmlns:a16="http://schemas.microsoft.com/office/drawing/2014/main" val="2460435913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385446947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5892705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773474054"/>
                    </a:ext>
                  </a:extLst>
                </a:gridCol>
              </a:tblGrid>
              <a:tr h="740569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mm²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88910"/>
                  </a:ext>
                </a:extLst>
              </a:tr>
              <a:tr h="740569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588532" y="2895600"/>
            <a:ext cx="76189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 m² = ……. cm²</a:t>
            </a:r>
          </a:p>
        </p:txBody>
      </p:sp>
    </p:spTree>
    <p:extLst>
      <p:ext uri="{BB962C8B-B14F-4D97-AF65-F5344CB8AC3E}">
        <p14:creationId xmlns:p14="http://schemas.microsoft.com/office/powerpoint/2010/main" val="77409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1295817" y="3933298"/>
            <a:ext cx="77235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 m²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12 000 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cm²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0578BCB-9A61-5B07-1E33-00C3594D5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002536"/>
              </p:ext>
            </p:extLst>
          </p:nvPr>
        </p:nvGraphicFramePr>
        <p:xfrm>
          <a:off x="1189102" y="1727200"/>
          <a:ext cx="7603596" cy="14811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266">
                  <a:extLst>
                    <a:ext uri="{9D8B030D-6E8A-4147-A177-3AD203B41FA5}">
                      <a16:colId xmlns:a16="http://schemas.microsoft.com/office/drawing/2014/main" val="3350437941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850024350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60435913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385446947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5892705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773474054"/>
                    </a:ext>
                  </a:extLst>
                </a:gridCol>
              </a:tblGrid>
              <a:tr h="740569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dm²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88910"/>
                  </a:ext>
                </a:extLst>
              </a:tr>
              <a:tr h="740569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1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2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757606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126</Words>
  <Application>Microsoft Office PowerPoint</Application>
  <PresentationFormat>Personnalisé</PresentationFormat>
  <Paragraphs>50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34</cp:revision>
  <dcterms:created xsi:type="dcterms:W3CDTF">2012-05-21T20:39:00Z</dcterms:created>
  <dcterms:modified xsi:type="dcterms:W3CDTF">2024-04-29T13:54:43Z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