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71" r:id="rId3"/>
    <p:sldId id="272" r:id="rId4"/>
    <p:sldId id="273" r:id="rId5"/>
    <p:sldId id="268" r:id="rId6"/>
    <p:sldId id="269" r:id="rId7"/>
    <p:sldId id="274" r:id="rId8"/>
    <p:sldId id="275" r:id="rId9"/>
    <p:sldId id="260" r:id="rId10"/>
    <p:sldId id="278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1947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4082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079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13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199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5583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494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436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080" y="1237195"/>
            <a:ext cx="7560469" cy="2631885"/>
          </a:xfrm>
        </p:spPr>
        <p:txBody>
          <a:bodyPr anchor="b" anchorCtr="1"/>
          <a:lstStyle>
            <a:lvl1pPr algn="ctr">
              <a:defRPr sz="4961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080" y="3970583"/>
            <a:ext cx="7560469" cy="1825167"/>
          </a:xfrm>
        </p:spPr>
        <p:txBody>
          <a:bodyPr anchorCtr="1"/>
          <a:lstStyle>
            <a:lvl1pPr marL="0" indent="0" algn="ctr">
              <a:buNone/>
              <a:defRPr sz="1984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3930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71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90500" y="1333501"/>
            <a:ext cx="9677400" cy="230832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le tableau de </a:t>
            </a:r>
          </a:p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proportionnalité :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426F7FD-31DE-9DE4-6494-FD4A19EA0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788899"/>
              </p:ext>
            </p:extLst>
          </p:nvPr>
        </p:nvGraphicFramePr>
        <p:xfrm>
          <a:off x="2073804" y="4422598"/>
          <a:ext cx="672041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9">
                  <a:extLst>
                    <a:ext uri="{9D8B030D-6E8A-4147-A177-3AD203B41FA5}">
                      <a16:colId xmlns:a16="http://schemas.microsoft.com/office/drawing/2014/main" val="1462136806"/>
                    </a:ext>
                  </a:extLst>
                </a:gridCol>
                <a:gridCol w="3360209">
                  <a:extLst>
                    <a:ext uri="{9D8B030D-6E8A-4147-A177-3AD203B41FA5}">
                      <a16:colId xmlns:a16="http://schemas.microsoft.com/office/drawing/2014/main" val="119262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61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7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25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3C5433E-5AC9-00D1-B761-51DAF1B19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922313"/>
              </p:ext>
            </p:extLst>
          </p:nvPr>
        </p:nvGraphicFramePr>
        <p:xfrm>
          <a:off x="689504" y="1996898"/>
          <a:ext cx="672041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9">
                  <a:extLst>
                    <a:ext uri="{9D8B030D-6E8A-4147-A177-3AD203B41FA5}">
                      <a16:colId xmlns:a16="http://schemas.microsoft.com/office/drawing/2014/main" val="1462136806"/>
                    </a:ext>
                  </a:extLst>
                </a:gridCol>
                <a:gridCol w="3360209">
                  <a:extLst>
                    <a:ext uri="{9D8B030D-6E8A-4147-A177-3AD203B41FA5}">
                      <a16:colId xmlns:a16="http://schemas.microsoft.com/office/drawing/2014/main" val="119262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61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702191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1053E868-D24B-2388-8386-7079BBD6CF26}"/>
              </a:ext>
            </a:extLst>
          </p:cNvPr>
          <p:cNvSpPr/>
          <p:nvPr/>
        </p:nvSpPr>
        <p:spPr>
          <a:xfrm>
            <a:off x="8102600" y="2705100"/>
            <a:ext cx="1498600" cy="787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× 7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1168128-912A-9706-0EE5-4DB771AA31A6}"/>
              </a:ext>
            </a:extLst>
          </p:cNvPr>
          <p:cNvSpPr/>
          <p:nvPr/>
        </p:nvSpPr>
        <p:spPr>
          <a:xfrm>
            <a:off x="7391400" y="2336800"/>
            <a:ext cx="977900" cy="457248"/>
          </a:xfrm>
          <a:custGeom>
            <a:avLst/>
            <a:gdLst>
              <a:gd name="connsiteX0" fmla="*/ 0 w 977900"/>
              <a:gd name="connsiteY0" fmla="*/ 0 h 457248"/>
              <a:gd name="connsiteX1" fmla="*/ 215900 w 977900"/>
              <a:gd name="connsiteY1" fmla="*/ 25400 h 457248"/>
              <a:gd name="connsiteX2" fmla="*/ 304800 w 977900"/>
              <a:gd name="connsiteY2" fmla="*/ 50800 h 457248"/>
              <a:gd name="connsiteX3" fmla="*/ 393700 w 977900"/>
              <a:gd name="connsiteY3" fmla="*/ 76200 h 457248"/>
              <a:gd name="connsiteX4" fmla="*/ 457200 w 977900"/>
              <a:gd name="connsiteY4" fmla="*/ 101600 h 457248"/>
              <a:gd name="connsiteX5" fmla="*/ 495300 w 977900"/>
              <a:gd name="connsiteY5" fmla="*/ 127000 h 457248"/>
              <a:gd name="connsiteX6" fmla="*/ 546100 w 977900"/>
              <a:gd name="connsiteY6" fmla="*/ 139700 h 457248"/>
              <a:gd name="connsiteX7" fmla="*/ 711200 w 977900"/>
              <a:gd name="connsiteY7" fmla="*/ 228600 h 457248"/>
              <a:gd name="connsiteX8" fmla="*/ 812800 w 977900"/>
              <a:gd name="connsiteY8" fmla="*/ 317500 h 457248"/>
              <a:gd name="connsiteX9" fmla="*/ 850900 w 977900"/>
              <a:gd name="connsiteY9" fmla="*/ 342900 h 457248"/>
              <a:gd name="connsiteX10" fmla="*/ 927100 w 977900"/>
              <a:gd name="connsiteY10" fmla="*/ 419100 h 457248"/>
              <a:gd name="connsiteX11" fmla="*/ 977900 w 977900"/>
              <a:gd name="connsiteY11" fmla="*/ 457200 h 45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77900" h="457248">
                <a:moveTo>
                  <a:pt x="0" y="0"/>
                </a:moveTo>
                <a:cubicBezTo>
                  <a:pt x="40404" y="4040"/>
                  <a:pt x="166769" y="14872"/>
                  <a:pt x="215900" y="25400"/>
                </a:cubicBezTo>
                <a:cubicBezTo>
                  <a:pt x="246035" y="31858"/>
                  <a:pt x="275067" y="42691"/>
                  <a:pt x="304800" y="50800"/>
                </a:cubicBezTo>
                <a:cubicBezTo>
                  <a:pt x="353728" y="64144"/>
                  <a:pt x="350438" y="59977"/>
                  <a:pt x="393700" y="76200"/>
                </a:cubicBezTo>
                <a:cubicBezTo>
                  <a:pt x="415046" y="84205"/>
                  <a:pt x="436810" y="91405"/>
                  <a:pt x="457200" y="101600"/>
                </a:cubicBezTo>
                <a:cubicBezTo>
                  <a:pt x="470852" y="108426"/>
                  <a:pt x="481271" y="120987"/>
                  <a:pt x="495300" y="127000"/>
                </a:cubicBezTo>
                <a:cubicBezTo>
                  <a:pt x="511343" y="133876"/>
                  <a:pt x="529317" y="134905"/>
                  <a:pt x="546100" y="139700"/>
                </a:cubicBezTo>
                <a:cubicBezTo>
                  <a:pt x="604345" y="156341"/>
                  <a:pt x="671151" y="188551"/>
                  <a:pt x="711200" y="228600"/>
                </a:cubicBezTo>
                <a:cubicBezTo>
                  <a:pt x="758194" y="275594"/>
                  <a:pt x="750780" y="270985"/>
                  <a:pt x="812800" y="317500"/>
                </a:cubicBezTo>
                <a:cubicBezTo>
                  <a:pt x="825011" y="326658"/>
                  <a:pt x="839492" y="332759"/>
                  <a:pt x="850900" y="342900"/>
                </a:cubicBezTo>
                <a:cubicBezTo>
                  <a:pt x="877748" y="366765"/>
                  <a:pt x="901700" y="393700"/>
                  <a:pt x="927100" y="419100"/>
                </a:cubicBezTo>
                <a:cubicBezTo>
                  <a:pt x="968193" y="460193"/>
                  <a:pt x="947239" y="457200"/>
                  <a:pt x="977900" y="45720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ECB29D81-5D8C-A5C2-10C0-57BA43C9719C}"/>
              </a:ext>
            </a:extLst>
          </p:cNvPr>
          <p:cNvSpPr/>
          <p:nvPr/>
        </p:nvSpPr>
        <p:spPr>
          <a:xfrm>
            <a:off x="7404100" y="3492500"/>
            <a:ext cx="1282700" cy="483184"/>
          </a:xfrm>
          <a:custGeom>
            <a:avLst/>
            <a:gdLst>
              <a:gd name="connsiteX0" fmla="*/ 1282700 w 1282700"/>
              <a:gd name="connsiteY0" fmla="*/ 0 h 483184"/>
              <a:gd name="connsiteX1" fmla="*/ 1231900 w 1282700"/>
              <a:gd name="connsiteY1" fmla="*/ 101600 h 483184"/>
              <a:gd name="connsiteX2" fmla="*/ 1193800 w 1282700"/>
              <a:gd name="connsiteY2" fmla="*/ 114300 h 483184"/>
              <a:gd name="connsiteX3" fmla="*/ 1155700 w 1282700"/>
              <a:gd name="connsiteY3" fmla="*/ 152400 h 483184"/>
              <a:gd name="connsiteX4" fmla="*/ 1130300 w 1282700"/>
              <a:gd name="connsiteY4" fmla="*/ 190500 h 483184"/>
              <a:gd name="connsiteX5" fmla="*/ 1092200 w 1282700"/>
              <a:gd name="connsiteY5" fmla="*/ 203200 h 483184"/>
              <a:gd name="connsiteX6" fmla="*/ 1054100 w 1282700"/>
              <a:gd name="connsiteY6" fmla="*/ 228600 h 483184"/>
              <a:gd name="connsiteX7" fmla="*/ 825500 w 1282700"/>
              <a:gd name="connsiteY7" fmla="*/ 330200 h 483184"/>
              <a:gd name="connsiteX8" fmla="*/ 774700 w 1282700"/>
              <a:gd name="connsiteY8" fmla="*/ 342900 h 483184"/>
              <a:gd name="connsiteX9" fmla="*/ 711200 w 1282700"/>
              <a:gd name="connsiteY9" fmla="*/ 381000 h 483184"/>
              <a:gd name="connsiteX10" fmla="*/ 406400 w 1282700"/>
              <a:gd name="connsiteY10" fmla="*/ 419100 h 483184"/>
              <a:gd name="connsiteX11" fmla="*/ 330200 w 1282700"/>
              <a:gd name="connsiteY11" fmla="*/ 431800 h 483184"/>
              <a:gd name="connsiteX12" fmla="*/ 215900 w 1282700"/>
              <a:gd name="connsiteY12" fmla="*/ 469900 h 483184"/>
              <a:gd name="connsiteX13" fmla="*/ 0 w 1282700"/>
              <a:gd name="connsiteY13" fmla="*/ 482600 h 483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2700" h="483184">
                <a:moveTo>
                  <a:pt x="1282700" y="0"/>
                </a:moveTo>
                <a:cubicBezTo>
                  <a:pt x="1275029" y="19177"/>
                  <a:pt x="1254280" y="83696"/>
                  <a:pt x="1231900" y="101600"/>
                </a:cubicBezTo>
                <a:cubicBezTo>
                  <a:pt x="1221447" y="109963"/>
                  <a:pt x="1206500" y="110067"/>
                  <a:pt x="1193800" y="114300"/>
                </a:cubicBezTo>
                <a:cubicBezTo>
                  <a:pt x="1181100" y="127000"/>
                  <a:pt x="1167198" y="138602"/>
                  <a:pt x="1155700" y="152400"/>
                </a:cubicBezTo>
                <a:cubicBezTo>
                  <a:pt x="1145929" y="164126"/>
                  <a:pt x="1142219" y="180965"/>
                  <a:pt x="1130300" y="190500"/>
                </a:cubicBezTo>
                <a:cubicBezTo>
                  <a:pt x="1119847" y="198863"/>
                  <a:pt x="1104174" y="197213"/>
                  <a:pt x="1092200" y="203200"/>
                </a:cubicBezTo>
                <a:cubicBezTo>
                  <a:pt x="1078548" y="210026"/>
                  <a:pt x="1067500" y="221291"/>
                  <a:pt x="1054100" y="228600"/>
                </a:cubicBezTo>
                <a:cubicBezTo>
                  <a:pt x="1001991" y="257023"/>
                  <a:pt x="878954" y="316837"/>
                  <a:pt x="825500" y="330200"/>
                </a:cubicBezTo>
                <a:lnTo>
                  <a:pt x="774700" y="342900"/>
                </a:lnTo>
                <a:cubicBezTo>
                  <a:pt x="753533" y="355600"/>
                  <a:pt x="734618" y="373194"/>
                  <a:pt x="711200" y="381000"/>
                </a:cubicBezTo>
                <a:cubicBezTo>
                  <a:pt x="620252" y="411316"/>
                  <a:pt x="497454" y="412596"/>
                  <a:pt x="406400" y="419100"/>
                </a:cubicBezTo>
                <a:cubicBezTo>
                  <a:pt x="381000" y="423333"/>
                  <a:pt x="355081" y="425165"/>
                  <a:pt x="330200" y="431800"/>
                </a:cubicBezTo>
                <a:cubicBezTo>
                  <a:pt x="291395" y="442148"/>
                  <a:pt x="255751" y="464919"/>
                  <a:pt x="215900" y="469900"/>
                </a:cubicBezTo>
                <a:cubicBezTo>
                  <a:pt x="76494" y="487326"/>
                  <a:pt x="148430" y="482600"/>
                  <a:pt x="0" y="482600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8B281E5-E87B-515D-3F30-26B273001E10}"/>
              </a:ext>
            </a:extLst>
          </p:cNvPr>
          <p:cNvSpPr txBox="1"/>
          <p:nvPr/>
        </p:nvSpPr>
        <p:spPr>
          <a:xfrm>
            <a:off x="1030432" y="5028575"/>
            <a:ext cx="74751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/>
              <a:t>? = 7 × 8 = </a:t>
            </a:r>
            <a:r>
              <a:rPr lang="fr-FR" sz="8800" b="1" dirty="0">
                <a:solidFill>
                  <a:srgbClr val="FF0000"/>
                </a:solidFill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3675314324"/>
      </p:ext>
    </p:extLst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C5DDE8-C3F2-872C-8F98-382C7E122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69900"/>
            <a:ext cx="10082481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734664-DB26-999D-418A-CE660F95F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5" y="1089025"/>
            <a:ext cx="9439275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1977"/>
      </p:ext>
    </p:extLst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241300" y="2210176"/>
            <a:ext cx="9839325" cy="313932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est l’aire d’un rectangle de longueur</a:t>
            </a:r>
          </a:p>
          <a:p>
            <a:pPr algn="ctr"/>
            <a:r>
              <a:rPr lang="fr-F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cm et de largeur 8 cm ?</a:t>
            </a:r>
          </a:p>
        </p:txBody>
      </p:sp>
    </p:spTree>
    <p:extLst>
      <p:ext uri="{BB962C8B-B14F-4D97-AF65-F5344CB8AC3E}">
        <p14:creationId xmlns:p14="http://schemas.microsoft.com/office/powerpoint/2010/main" val="379865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DE779D-4A43-9000-FF88-D1B736F20826}"/>
              </a:ext>
            </a:extLst>
          </p:cNvPr>
          <p:cNvSpPr txBox="1"/>
          <p:nvPr/>
        </p:nvSpPr>
        <p:spPr>
          <a:xfrm>
            <a:off x="241300" y="1905000"/>
            <a:ext cx="974090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L’aire du rectangle est égale à :</a:t>
            </a:r>
          </a:p>
          <a:p>
            <a:endParaRPr lang="fr-F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Longueur × largeur = 6 × 8 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= </a:t>
            </a:r>
            <a:r>
              <a:rPr lang="fr-F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cm²</a:t>
            </a: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fr-F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417260"/>
      </p:ext>
    </p:extLst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325436" y="5089454"/>
            <a:ext cx="9134476" cy="230832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périmètre de la figure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3010C0-B200-931D-58A3-A6677686C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1" y="0"/>
            <a:ext cx="4419600" cy="508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2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DE779D-4A43-9000-FF88-D1B736F20826}"/>
              </a:ext>
            </a:extLst>
          </p:cNvPr>
          <p:cNvSpPr txBox="1"/>
          <p:nvPr/>
        </p:nvSpPr>
        <p:spPr>
          <a:xfrm>
            <a:off x="339725" y="4743921"/>
            <a:ext cx="9629775" cy="29854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périmètre est égal à  :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× (50 + 30) = 2 × 80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= </a:t>
            </a:r>
            <a:r>
              <a:rPr lang="fr-F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 pas</a:t>
            </a:r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fr-F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EB0752-20B4-C59D-D8AF-E0ADACCC4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596" y="115556"/>
            <a:ext cx="4024140" cy="462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69398"/>
      </p:ext>
    </p:extLst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027EA79-470B-B7B6-5C0E-62FEA3C09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494" y="1826935"/>
            <a:ext cx="3587534" cy="34618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53529C-8573-C1D8-63B2-E3CA1D984C77}"/>
              </a:ext>
            </a:extLst>
          </p:cNvPr>
          <p:cNvSpPr txBox="1"/>
          <p:nvPr/>
        </p:nvSpPr>
        <p:spPr>
          <a:xfrm>
            <a:off x="1148425" y="1289189"/>
            <a:ext cx="8545866" cy="652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cube d’arête 5 cm est réalisé en fil de fer.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3EA4609-40E9-7B84-ACA2-26F715B58980}"/>
              </a:ext>
            </a:extLst>
          </p:cNvPr>
          <p:cNvSpPr txBox="1"/>
          <p:nvPr/>
        </p:nvSpPr>
        <p:spPr>
          <a:xfrm>
            <a:off x="269561" y="5288792"/>
            <a:ext cx="9383851" cy="60125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33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Combien de fil de fer faut-il pour réaliser ce cube ?</a:t>
            </a:r>
          </a:p>
        </p:txBody>
      </p:sp>
    </p:spTree>
    <p:extLst>
      <p:ext uri="{BB962C8B-B14F-4D97-AF65-F5344CB8AC3E}">
        <p14:creationId xmlns:p14="http://schemas.microsoft.com/office/powerpoint/2010/main" val="459903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1375321"/>
            <a:ext cx="2926998" cy="605879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B582FE-4E45-400D-F039-586B2930DA57}"/>
              </a:ext>
            </a:extLst>
          </p:cNvPr>
          <p:cNvSpPr txBox="1"/>
          <p:nvPr/>
        </p:nvSpPr>
        <p:spPr>
          <a:xfrm>
            <a:off x="1110144" y="4023674"/>
            <a:ext cx="8077852" cy="2611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y a 12 arêtes de 5 cm.</a:t>
            </a:r>
          </a:p>
          <a:p>
            <a:r>
              <a:rPr lang="fr-FR" sz="54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faut donc 12 × 5 = </a:t>
            </a:r>
            <a:r>
              <a:rPr lang="fr-FR" sz="5457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cm</a:t>
            </a:r>
          </a:p>
          <a:p>
            <a:r>
              <a:rPr lang="fr-FR" sz="5457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fil de fer.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8D6003-C174-9FED-EBBF-9CCFD8839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919" y="1233582"/>
            <a:ext cx="3158171" cy="304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9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150</Words>
  <Application>Microsoft Office PowerPoint</Application>
  <PresentationFormat>Personnalisé</PresentationFormat>
  <Paragraphs>40</Paragraphs>
  <Slides>10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40</cp:revision>
  <dcterms:created xsi:type="dcterms:W3CDTF">2012-05-21T20:39:00Z</dcterms:created>
  <dcterms:modified xsi:type="dcterms:W3CDTF">2024-05-26T18:28:48Z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