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72" r:id="rId4"/>
    <p:sldId id="273" r:id="rId5"/>
    <p:sldId id="268" r:id="rId6"/>
    <p:sldId id="269" r:id="rId7"/>
    <p:sldId id="279" r:id="rId8"/>
    <p:sldId id="280" r:id="rId9"/>
    <p:sldId id="260" r:id="rId10"/>
    <p:sldId id="278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19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558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47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14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080" y="1237195"/>
            <a:ext cx="7560469" cy="2631885"/>
          </a:xfrm>
        </p:spPr>
        <p:txBody>
          <a:bodyPr anchor="b" anchorCtr="1"/>
          <a:lstStyle>
            <a:lvl1pPr algn="ctr">
              <a:defRPr sz="4961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080" y="3970583"/>
            <a:ext cx="7560469" cy="1825167"/>
          </a:xfrm>
        </p:spPr>
        <p:txBody>
          <a:bodyPr anchorCtr="1"/>
          <a:lstStyle>
            <a:lvl1pPr marL="0" indent="0" algn="ctr">
              <a:buNone/>
              <a:defRPr sz="1984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930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71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190500" y="1333501"/>
            <a:ext cx="9677400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le tableau de </a:t>
            </a:r>
          </a:p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proportionnalité :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26F7FD-31DE-9DE4-6494-FD4A19EA0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927607"/>
              </p:ext>
            </p:extLst>
          </p:nvPr>
        </p:nvGraphicFramePr>
        <p:xfrm>
          <a:off x="2073804" y="44225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C5433E-5AC9-00D1-B761-51DAF1B19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763780"/>
              </p:ext>
            </p:extLst>
          </p:nvPr>
        </p:nvGraphicFramePr>
        <p:xfrm>
          <a:off x="689504" y="1996898"/>
          <a:ext cx="67204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209">
                  <a:extLst>
                    <a:ext uri="{9D8B030D-6E8A-4147-A177-3AD203B41FA5}">
                      <a16:colId xmlns:a16="http://schemas.microsoft.com/office/drawing/2014/main" val="1462136806"/>
                    </a:ext>
                  </a:extLst>
                </a:gridCol>
                <a:gridCol w="3360209">
                  <a:extLst>
                    <a:ext uri="{9D8B030D-6E8A-4147-A177-3AD203B41FA5}">
                      <a16:colId xmlns:a16="http://schemas.microsoft.com/office/drawing/2014/main" val="11926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02191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053E868-D24B-2388-8386-7079BBD6CF26}"/>
              </a:ext>
            </a:extLst>
          </p:cNvPr>
          <p:cNvSpPr/>
          <p:nvPr/>
        </p:nvSpPr>
        <p:spPr>
          <a:xfrm>
            <a:off x="3311525" y="1105869"/>
            <a:ext cx="1498600" cy="787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× 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B281E5-E87B-515D-3F30-26B273001E10}"/>
              </a:ext>
            </a:extLst>
          </p:cNvPr>
          <p:cNvSpPr txBox="1"/>
          <p:nvPr/>
        </p:nvSpPr>
        <p:spPr>
          <a:xfrm>
            <a:off x="689504" y="5418133"/>
            <a:ext cx="74751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/>
              <a:t>? = 6 × 5 = </a:t>
            </a:r>
            <a:r>
              <a:rPr lang="fr-FR" sz="88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CC41DE9-6A9A-381C-23D2-B64F4F27EB0E}"/>
              </a:ext>
            </a:extLst>
          </p:cNvPr>
          <p:cNvSpPr/>
          <p:nvPr/>
        </p:nvSpPr>
        <p:spPr>
          <a:xfrm>
            <a:off x="3300413" y="4630733"/>
            <a:ext cx="1498600" cy="787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× 6</a:t>
            </a: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2A6BA79-1EB1-B13F-4932-9D4D37696CF5}"/>
              </a:ext>
            </a:extLst>
          </p:cNvPr>
          <p:cNvSpPr/>
          <p:nvPr/>
        </p:nvSpPr>
        <p:spPr>
          <a:xfrm>
            <a:off x="2273300" y="1562100"/>
            <a:ext cx="1041400" cy="419100"/>
          </a:xfrm>
          <a:custGeom>
            <a:avLst/>
            <a:gdLst>
              <a:gd name="connsiteX0" fmla="*/ 0 w 1041400"/>
              <a:gd name="connsiteY0" fmla="*/ 419100 h 419100"/>
              <a:gd name="connsiteX1" fmla="*/ 50800 w 1041400"/>
              <a:gd name="connsiteY1" fmla="*/ 355600 h 419100"/>
              <a:gd name="connsiteX2" fmla="*/ 101600 w 1041400"/>
              <a:gd name="connsiteY2" fmla="*/ 342900 h 419100"/>
              <a:gd name="connsiteX3" fmla="*/ 177800 w 1041400"/>
              <a:gd name="connsiteY3" fmla="*/ 292100 h 419100"/>
              <a:gd name="connsiteX4" fmla="*/ 254000 w 1041400"/>
              <a:gd name="connsiteY4" fmla="*/ 241300 h 419100"/>
              <a:gd name="connsiteX5" fmla="*/ 317500 w 1041400"/>
              <a:gd name="connsiteY5" fmla="*/ 215900 h 419100"/>
              <a:gd name="connsiteX6" fmla="*/ 355600 w 1041400"/>
              <a:gd name="connsiteY6" fmla="*/ 203200 h 419100"/>
              <a:gd name="connsiteX7" fmla="*/ 419100 w 1041400"/>
              <a:gd name="connsiteY7" fmla="*/ 165100 h 419100"/>
              <a:gd name="connsiteX8" fmla="*/ 457200 w 1041400"/>
              <a:gd name="connsiteY8" fmla="*/ 152400 h 419100"/>
              <a:gd name="connsiteX9" fmla="*/ 533400 w 1041400"/>
              <a:gd name="connsiteY9" fmla="*/ 114300 h 419100"/>
              <a:gd name="connsiteX10" fmla="*/ 571500 w 1041400"/>
              <a:gd name="connsiteY10" fmla="*/ 101600 h 419100"/>
              <a:gd name="connsiteX11" fmla="*/ 635000 w 1041400"/>
              <a:gd name="connsiteY11" fmla="*/ 76200 h 419100"/>
              <a:gd name="connsiteX12" fmla="*/ 762000 w 1041400"/>
              <a:gd name="connsiteY12" fmla="*/ 50800 h 419100"/>
              <a:gd name="connsiteX13" fmla="*/ 825500 w 1041400"/>
              <a:gd name="connsiteY13" fmla="*/ 38100 h 419100"/>
              <a:gd name="connsiteX14" fmla="*/ 863600 w 1041400"/>
              <a:gd name="connsiteY14" fmla="*/ 25400 h 419100"/>
              <a:gd name="connsiteX15" fmla="*/ 990600 w 1041400"/>
              <a:gd name="connsiteY15" fmla="*/ 12700 h 419100"/>
              <a:gd name="connsiteX16" fmla="*/ 1041400 w 1041400"/>
              <a:gd name="connsiteY16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1400" h="419100">
                <a:moveTo>
                  <a:pt x="0" y="419100"/>
                </a:moveTo>
                <a:cubicBezTo>
                  <a:pt x="16933" y="397933"/>
                  <a:pt x="29115" y="371864"/>
                  <a:pt x="50800" y="355600"/>
                </a:cubicBezTo>
                <a:cubicBezTo>
                  <a:pt x="64764" y="345127"/>
                  <a:pt x="87077" y="352582"/>
                  <a:pt x="101600" y="342900"/>
                </a:cubicBezTo>
                <a:cubicBezTo>
                  <a:pt x="206846" y="272736"/>
                  <a:pt x="31957" y="328561"/>
                  <a:pt x="177800" y="292100"/>
                </a:cubicBezTo>
                <a:cubicBezTo>
                  <a:pt x="203200" y="275167"/>
                  <a:pt x="225656" y="252637"/>
                  <a:pt x="254000" y="241300"/>
                </a:cubicBezTo>
                <a:cubicBezTo>
                  <a:pt x="275167" y="232833"/>
                  <a:pt x="296154" y="223905"/>
                  <a:pt x="317500" y="215900"/>
                </a:cubicBezTo>
                <a:cubicBezTo>
                  <a:pt x="330035" y="211200"/>
                  <a:pt x="343626" y="209187"/>
                  <a:pt x="355600" y="203200"/>
                </a:cubicBezTo>
                <a:cubicBezTo>
                  <a:pt x="377678" y="192161"/>
                  <a:pt x="397022" y="176139"/>
                  <a:pt x="419100" y="165100"/>
                </a:cubicBezTo>
                <a:cubicBezTo>
                  <a:pt x="431074" y="159113"/>
                  <a:pt x="444967" y="157837"/>
                  <a:pt x="457200" y="152400"/>
                </a:cubicBezTo>
                <a:cubicBezTo>
                  <a:pt x="483150" y="140866"/>
                  <a:pt x="507450" y="125834"/>
                  <a:pt x="533400" y="114300"/>
                </a:cubicBezTo>
                <a:cubicBezTo>
                  <a:pt x="545633" y="108863"/>
                  <a:pt x="558965" y="106300"/>
                  <a:pt x="571500" y="101600"/>
                </a:cubicBezTo>
                <a:cubicBezTo>
                  <a:pt x="592846" y="93595"/>
                  <a:pt x="613373" y="83409"/>
                  <a:pt x="635000" y="76200"/>
                </a:cubicBezTo>
                <a:cubicBezTo>
                  <a:pt x="675434" y="62722"/>
                  <a:pt x="720731" y="58303"/>
                  <a:pt x="762000" y="50800"/>
                </a:cubicBezTo>
                <a:cubicBezTo>
                  <a:pt x="783238" y="46939"/>
                  <a:pt x="804559" y="43335"/>
                  <a:pt x="825500" y="38100"/>
                </a:cubicBezTo>
                <a:cubicBezTo>
                  <a:pt x="838487" y="34853"/>
                  <a:pt x="850369" y="27436"/>
                  <a:pt x="863600" y="25400"/>
                </a:cubicBezTo>
                <a:cubicBezTo>
                  <a:pt x="905650" y="18931"/>
                  <a:pt x="948267" y="16933"/>
                  <a:pt x="990600" y="12700"/>
                </a:cubicBezTo>
                <a:lnTo>
                  <a:pt x="1041400" y="0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B8833A43-DC90-4623-1406-B5D462A69028}"/>
              </a:ext>
            </a:extLst>
          </p:cNvPr>
          <p:cNvSpPr/>
          <p:nvPr/>
        </p:nvSpPr>
        <p:spPr>
          <a:xfrm>
            <a:off x="4813300" y="1549400"/>
            <a:ext cx="685800" cy="444500"/>
          </a:xfrm>
          <a:custGeom>
            <a:avLst/>
            <a:gdLst>
              <a:gd name="connsiteX0" fmla="*/ 0 w 685800"/>
              <a:gd name="connsiteY0" fmla="*/ 0 h 444500"/>
              <a:gd name="connsiteX1" fmla="*/ 215900 w 685800"/>
              <a:gd name="connsiteY1" fmla="*/ 38100 h 444500"/>
              <a:gd name="connsiteX2" fmla="*/ 254000 w 685800"/>
              <a:gd name="connsiteY2" fmla="*/ 76200 h 444500"/>
              <a:gd name="connsiteX3" fmla="*/ 355600 w 685800"/>
              <a:gd name="connsiteY3" fmla="*/ 101600 h 444500"/>
              <a:gd name="connsiteX4" fmla="*/ 419100 w 685800"/>
              <a:gd name="connsiteY4" fmla="*/ 152400 h 444500"/>
              <a:gd name="connsiteX5" fmla="*/ 457200 w 685800"/>
              <a:gd name="connsiteY5" fmla="*/ 190500 h 444500"/>
              <a:gd name="connsiteX6" fmla="*/ 520700 w 685800"/>
              <a:gd name="connsiteY6" fmla="*/ 241300 h 444500"/>
              <a:gd name="connsiteX7" fmla="*/ 558800 w 685800"/>
              <a:gd name="connsiteY7" fmla="*/ 266700 h 444500"/>
              <a:gd name="connsiteX8" fmla="*/ 609600 w 685800"/>
              <a:gd name="connsiteY8" fmla="*/ 317500 h 444500"/>
              <a:gd name="connsiteX9" fmla="*/ 660400 w 685800"/>
              <a:gd name="connsiteY9" fmla="*/ 393700 h 444500"/>
              <a:gd name="connsiteX10" fmla="*/ 685800 w 685800"/>
              <a:gd name="connsiteY10" fmla="*/ 44450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" h="444500">
                <a:moveTo>
                  <a:pt x="0" y="0"/>
                </a:moveTo>
                <a:cubicBezTo>
                  <a:pt x="72176" y="6015"/>
                  <a:pt x="151107" y="-2396"/>
                  <a:pt x="215900" y="38100"/>
                </a:cubicBezTo>
                <a:cubicBezTo>
                  <a:pt x="231130" y="47619"/>
                  <a:pt x="237649" y="68768"/>
                  <a:pt x="254000" y="76200"/>
                </a:cubicBezTo>
                <a:cubicBezTo>
                  <a:pt x="285780" y="90645"/>
                  <a:pt x="355600" y="101600"/>
                  <a:pt x="355600" y="101600"/>
                </a:cubicBezTo>
                <a:cubicBezTo>
                  <a:pt x="376767" y="118533"/>
                  <a:pt x="398700" y="134550"/>
                  <a:pt x="419100" y="152400"/>
                </a:cubicBezTo>
                <a:cubicBezTo>
                  <a:pt x="432617" y="164227"/>
                  <a:pt x="443683" y="178673"/>
                  <a:pt x="457200" y="190500"/>
                </a:cubicBezTo>
                <a:cubicBezTo>
                  <a:pt x="477600" y="208350"/>
                  <a:pt x="499015" y="225036"/>
                  <a:pt x="520700" y="241300"/>
                </a:cubicBezTo>
                <a:cubicBezTo>
                  <a:pt x="532911" y="250458"/>
                  <a:pt x="547211" y="256767"/>
                  <a:pt x="558800" y="266700"/>
                </a:cubicBezTo>
                <a:cubicBezTo>
                  <a:pt x="576982" y="282285"/>
                  <a:pt x="592667" y="300567"/>
                  <a:pt x="609600" y="317500"/>
                </a:cubicBezTo>
                <a:cubicBezTo>
                  <a:pt x="639797" y="408092"/>
                  <a:pt x="596979" y="298568"/>
                  <a:pt x="660400" y="393700"/>
                </a:cubicBezTo>
                <a:cubicBezTo>
                  <a:pt x="718773" y="481259"/>
                  <a:pt x="644055" y="402755"/>
                  <a:pt x="685800" y="44450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9377D51-6004-275A-2517-423261122C7E}"/>
              </a:ext>
            </a:extLst>
          </p:cNvPr>
          <p:cNvSpPr/>
          <p:nvPr/>
        </p:nvSpPr>
        <p:spPr>
          <a:xfrm>
            <a:off x="2374900" y="4368800"/>
            <a:ext cx="952500" cy="635442"/>
          </a:xfrm>
          <a:custGeom>
            <a:avLst/>
            <a:gdLst>
              <a:gd name="connsiteX0" fmla="*/ 0 w 952500"/>
              <a:gd name="connsiteY0" fmla="*/ 0 h 635442"/>
              <a:gd name="connsiteX1" fmla="*/ 12700 w 952500"/>
              <a:gd name="connsiteY1" fmla="*/ 101600 h 635442"/>
              <a:gd name="connsiteX2" fmla="*/ 50800 w 952500"/>
              <a:gd name="connsiteY2" fmla="*/ 127000 h 635442"/>
              <a:gd name="connsiteX3" fmla="*/ 114300 w 952500"/>
              <a:gd name="connsiteY3" fmla="*/ 203200 h 635442"/>
              <a:gd name="connsiteX4" fmla="*/ 190500 w 952500"/>
              <a:gd name="connsiteY4" fmla="*/ 254000 h 635442"/>
              <a:gd name="connsiteX5" fmla="*/ 241300 w 952500"/>
              <a:gd name="connsiteY5" fmla="*/ 292100 h 635442"/>
              <a:gd name="connsiteX6" fmla="*/ 279400 w 952500"/>
              <a:gd name="connsiteY6" fmla="*/ 330200 h 635442"/>
              <a:gd name="connsiteX7" fmla="*/ 381000 w 952500"/>
              <a:gd name="connsiteY7" fmla="*/ 393700 h 635442"/>
              <a:gd name="connsiteX8" fmla="*/ 469900 w 952500"/>
              <a:gd name="connsiteY8" fmla="*/ 444500 h 635442"/>
              <a:gd name="connsiteX9" fmla="*/ 508000 w 952500"/>
              <a:gd name="connsiteY9" fmla="*/ 457200 h 635442"/>
              <a:gd name="connsiteX10" fmla="*/ 546100 w 952500"/>
              <a:gd name="connsiteY10" fmla="*/ 482600 h 635442"/>
              <a:gd name="connsiteX11" fmla="*/ 635000 w 952500"/>
              <a:gd name="connsiteY11" fmla="*/ 520700 h 635442"/>
              <a:gd name="connsiteX12" fmla="*/ 685800 w 952500"/>
              <a:gd name="connsiteY12" fmla="*/ 546100 h 635442"/>
              <a:gd name="connsiteX13" fmla="*/ 723900 w 952500"/>
              <a:gd name="connsiteY13" fmla="*/ 571500 h 635442"/>
              <a:gd name="connsiteX14" fmla="*/ 812800 w 952500"/>
              <a:gd name="connsiteY14" fmla="*/ 596900 h 635442"/>
              <a:gd name="connsiteX15" fmla="*/ 850900 w 952500"/>
              <a:gd name="connsiteY15" fmla="*/ 622300 h 635442"/>
              <a:gd name="connsiteX16" fmla="*/ 952500 w 952500"/>
              <a:gd name="connsiteY16" fmla="*/ 635000 h 6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2500" h="635442">
                <a:moveTo>
                  <a:pt x="0" y="0"/>
                </a:moveTo>
                <a:cubicBezTo>
                  <a:pt x="4233" y="33867"/>
                  <a:pt x="24" y="69911"/>
                  <a:pt x="12700" y="101600"/>
                </a:cubicBezTo>
                <a:cubicBezTo>
                  <a:pt x="18369" y="115772"/>
                  <a:pt x="40007" y="116207"/>
                  <a:pt x="50800" y="127000"/>
                </a:cubicBezTo>
                <a:cubicBezTo>
                  <a:pt x="124178" y="200378"/>
                  <a:pt x="20675" y="130380"/>
                  <a:pt x="114300" y="203200"/>
                </a:cubicBezTo>
                <a:cubicBezTo>
                  <a:pt x="138397" y="221942"/>
                  <a:pt x="166078" y="235684"/>
                  <a:pt x="190500" y="254000"/>
                </a:cubicBezTo>
                <a:cubicBezTo>
                  <a:pt x="207433" y="266700"/>
                  <a:pt x="225229" y="278325"/>
                  <a:pt x="241300" y="292100"/>
                </a:cubicBezTo>
                <a:cubicBezTo>
                  <a:pt x="254937" y="303789"/>
                  <a:pt x="264875" y="319636"/>
                  <a:pt x="279400" y="330200"/>
                </a:cubicBezTo>
                <a:cubicBezTo>
                  <a:pt x="311699" y="353690"/>
                  <a:pt x="347770" y="371547"/>
                  <a:pt x="381000" y="393700"/>
                </a:cubicBezTo>
                <a:cubicBezTo>
                  <a:pt x="419264" y="419209"/>
                  <a:pt x="424784" y="425164"/>
                  <a:pt x="469900" y="444500"/>
                </a:cubicBezTo>
                <a:cubicBezTo>
                  <a:pt x="482205" y="449773"/>
                  <a:pt x="496026" y="451213"/>
                  <a:pt x="508000" y="457200"/>
                </a:cubicBezTo>
                <a:cubicBezTo>
                  <a:pt x="521652" y="464026"/>
                  <a:pt x="532848" y="475027"/>
                  <a:pt x="546100" y="482600"/>
                </a:cubicBezTo>
                <a:cubicBezTo>
                  <a:pt x="630341" y="530738"/>
                  <a:pt x="563760" y="490168"/>
                  <a:pt x="635000" y="520700"/>
                </a:cubicBezTo>
                <a:cubicBezTo>
                  <a:pt x="652401" y="528158"/>
                  <a:pt x="669362" y="536707"/>
                  <a:pt x="685800" y="546100"/>
                </a:cubicBezTo>
                <a:cubicBezTo>
                  <a:pt x="699052" y="553673"/>
                  <a:pt x="709871" y="565487"/>
                  <a:pt x="723900" y="571500"/>
                </a:cubicBezTo>
                <a:cubicBezTo>
                  <a:pt x="780867" y="595915"/>
                  <a:pt x="763372" y="572186"/>
                  <a:pt x="812800" y="596900"/>
                </a:cubicBezTo>
                <a:cubicBezTo>
                  <a:pt x="826452" y="603726"/>
                  <a:pt x="836871" y="616287"/>
                  <a:pt x="850900" y="622300"/>
                </a:cubicBezTo>
                <a:cubicBezTo>
                  <a:pt x="890116" y="639107"/>
                  <a:pt x="911421" y="635000"/>
                  <a:pt x="952500" y="63500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5FA02007-4205-6F38-4B39-20E7CB8F6B7D}"/>
              </a:ext>
            </a:extLst>
          </p:cNvPr>
          <p:cNvSpPr/>
          <p:nvPr/>
        </p:nvSpPr>
        <p:spPr>
          <a:xfrm>
            <a:off x="4775200" y="4368800"/>
            <a:ext cx="851078" cy="749300"/>
          </a:xfrm>
          <a:custGeom>
            <a:avLst/>
            <a:gdLst>
              <a:gd name="connsiteX0" fmla="*/ 0 w 851078"/>
              <a:gd name="connsiteY0" fmla="*/ 749300 h 749300"/>
              <a:gd name="connsiteX1" fmla="*/ 215900 w 851078"/>
              <a:gd name="connsiteY1" fmla="*/ 736600 h 749300"/>
              <a:gd name="connsiteX2" fmla="*/ 330200 w 851078"/>
              <a:gd name="connsiteY2" fmla="*/ 685800 h 749300"/>
              <a:gd name="connsiteX3" fmla="*/ 381000 w 851078"/>
              <a:gd name="connsiteY3" fmla="*/ 673100 h 749300"/>
              <a:gd name="connsiteX4" fmla="*/ 482600 w 851078"/>
              <a:gd name="connsiteY4" fmla="*/ 596900 h 749300"/>
              <a:gd name="connsiteX5" fmla="*/ 533400 w 851078"/>
              <a:gd name="connsiteY5" fmla="*/ 558800 h 749300"/>
              <a:gd name="connsiteX6" fmla="*/ 635000 w 851078"/>
              <a:gd name="connsiteY6" fmla="*/ 431800 h 749300"/>
              <a:gd name="connsiteX7" fmla="*/ 660400 w 851078"/>
              <a:gd name="connsiteY7" fmla="*/ 393700 h 749300"/>
              <a:gd name="connsiteX8" fmla="*/ 698500 w 851078"/>
              <a:gd name="connsiteY8" fmla="*/ 330200 h 749300"/>
              <a:gd name="connsiteX9" fmla="*/ 723900 w 851078"/>
              <a:gd name="connsiteY9" fmla="*/ 292100 h 749300"/>
              <a:gd name="connsiteX10" fmla="*/ 749300 w 851078"/>
              <a:gd name="connsiteY10" fmla="*/ 241300 h 749300"/>
              <a:gd name="connsiteX11" fmla="*/ 812800 w 851078"/>
              <a:gd name="connsiteY11" fmla="*/ 139700 h 749300"/>
              <a:gd name="connsiteX12" fmla="*/ 838200 w 851078"/>
              <a:gd name="connsiteY12" fmla="*/ 63500 h 749300"/>
              <a:gd name="connsiteX13" fmla="*/ 850900 w 851078"/>
              <a:gd name="connsiteY13" fmla="*/ 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1078" h="749300">
                <a:moveTo>
                  <a:pt x="0" y="749300"/>
                </a:moveTo>
                <a:cubicBezTo>
                  <a:pt x="71967" y="745067"/>
                  <a:pt x="144414" y="745924"/>
                  <a:pt x="215900" y="736600"/>
                </a:cubicBezTo>
                <a:cubicBezTo>
                  <a:pt x="329447" y="721789"/>
                  <a:pt x="256787" y="717263"/>
                  <a:pt x="330200" y="685800"/>
                </a:cubicBezTo>
                <a:cubicBezTo>
                  <a:pt x="346243" y="678924"/>
                  <a:pt x="364067" y="677333"/>
                  <a:pt x="381000" y="673100"/>
                </a:cubicBezTo>
                <a:lnTo>
                  <a:pt x="482600" y="596900"/>
                </a:lnTo>
                <a:cubicBezTo>
                  <a:pt x="499533" y="584200"/>
                  <a:pt x="521659" y="576412"/>
                  <a:pt x="533400" y="558800"/>
                </a:cubicBezTo>
                <a:cubicBezTo>
                  <a:pt x="643621" y="393469"/>
                  <a:pt x="526421" y="558475"/>
                  <a:pt x="635000" y="431800"/>
                </a:cubicBezTo>
                <a:cubicBezTo>
                  <a:pt x="644933" y="420211"/>
                  <a:pt x="652310" y="406643"/>
                  <a:pt x="660400" y="393700"/>
                </a:cubicBezTo>
                <a:cubicBezTo>
                  <a:pt x="673483" y="372768"/>
                  <a:pt x="685417" y="351132"/>
                  <a:pt x="698500" y="330200"/>
                </a:cubicBezTo>
                <a:cubicBezTo>
                  <a:pt x="706590" y="317257"/>
                  <a:pt x="716327" y="305352"/>
                  <a:pt x="723900" y="292100"/>
                </a:cubicBezTo>
                <a:cubicBezTo>
                  <a:pt x="733293" y="275662"/>
                  <a:pt x="739907" y="257738"/>
                  <a:pt x="749300" y="241300"/>
                </a:cubicBezTo>
                <a:cubicBezTo>
                  <a:pt x="776434" y="193816"/>
                  <a:pt x="786187" y="198248"/>
                  <a:pt x="812800" y="139700"/>
                </a:cubicBezTo>
                <a:cubicBezTo>
                  <a:pt x="823879" y="115326"/>
                  <a:pt x="829733" y="88900"/>
                  <a:pt x="838200" y="63500"/>
                </a:cubicBezTo>
                <a:cubicBezTo>
                  <a:pt x="853577" y="17368"/>
                  <a:pt x="850900" y="38787"/>
                  <a:pt x="850900" y="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854BE-E8FD-1ED4-B877-241C3F4FC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01" y="1369085"/>
            <a:ext cx="6540499" cy="452220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974536-AD69-C4AE-3AD2-EC2935E265C9}"/>
              </a:ext>
            </a:extLst>
          </p:cNvPr>
          <p:cNvSpPr txBox="1"/>
          <p:nvPr/>
        </p:nvSpPr>
        <p:spPr>
          <a:xfrm>
            <a:off x="139700" y="279400"/>
            <a:ext cx="93618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représente, ci-dessous la distance relevée sur le compteur de la voiture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d’un automobiliste au fur et à mesure de son trajet.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C4F6E9-48D9-468C-B87D-2C80D7FBC94B}"/>
              </a:ext>
            </a:extLst>
          </p:cNvPr>
          <p:cNvSpPr txBox="1"/>
          <p:nvPr/>
        </p:nvSpPr>
        <p:spPr>
          <a:xfrm>
            <a:off x="392975" y="5820775"/>
            <a:ext cx="9395521" cy="132343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cours de son trajet, il a fait une pause. </a:t>
            </a:r>
          </a:p>
          <a:p>
            <a:pPr algn="ctr"/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Combien de temps s’est-il reposé ?</a:t>
            </a:r>
          </a:p>
        </p:txBody>
      </p:sp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32F9D4-E887-9D97-73CB-2327C570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" y="1726674"/>
            <a:ext cx="6540499" cy="4522201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A770E26-2A26-A723-FCDC-FFA20B5AC6A4}"/>
              </a:ext>
            </a:extLst>
          </p:cNvPr>
          <p:cNvCxnSpPr>
            <a:cxnSpLocks/>
          </p:cNvCxnSpPr>
          <p:nvPr/>
        </p:nvCxnSpPr>
        <p:spPr>
          <a:xfrm>
            <a:off x="4356100" y="2882900"/>
            <a:ext cx="684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C5C4A6F-400A-6632-3D8E-F146C8FD65C8}"/>
              </a:ext>
            </a:extLst>
          </p:cNvPr>
          <p:cNvSpPr/>
          <p:nvPr/>
        </p:nvSpPr>
        <p:spPr>
          <a:xfrm>
            <a:off x="6375400" y="3178578"/>
            <a:ext cx="3705225" cy="1749022"/>
          </a:xfrm>
          <a:prstGeom prst="wedgeEllipseCallout">
            <a:avLst>
              <a:gd name="adj1" fmla="val -96780"/>
              <a:gd name="adj2" fmla="val -645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Il s’est reposé </a:t>
            </a:r>
          </a:p>
          <a:p>
            <a:pPr algn="ctr"/>
            <a:r>
              <a:rPr lang="fr-FR" sz="3600" dirty="0"/>
              <a:t>1 heure.</a:t>
            </a:r>
          </a:p>
        </p:txBody>
      </p:sp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241301" y="2946776"/>
            <a:ext cx="9550400" cy="14465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……. dm²</a:t>
            </a:r>
          </a:p>
        </p:txBody>
      </p:sp>
    </p:spTree>
    <p:extLst>
      <p:ext uri="{BB962C8B-B14F-4D97-AF65-F5344CB8AC3E}">
        <p14:creationId xmlns:p14="http://schemas.microsoft.com/office/powerpoint/2010/main" val="379865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B0AFD-8EE6-FB6F-4BFA-718B32C4860C}"/>
              </a:ext>
            </a:extLst>
          </p:cNvPr>
          <p:cNvSpPr txBox="1"/>
          <p:nvPr/>
        </p:nvSpPr>
        <p:spPr>
          <a:xfrm>
            <a:off x="169560" y="4407276"/>
            <a:ext cx="95504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m² = </a:t>
            </a:r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dm²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70E9E30-68B8-AA9F-C1DF-139A61F56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570018"/>
              </p:ext>
            </p:extLst>
          </p:nvPr>
        </p:nvGraphicFramePr>
        <p:xfrm>
          <a:off x="2315104" y="1739778"/>
          <a:ext cx="448028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070">
                  <a:extLst>
                    <a:ext uri="{9D8B030D-6E8A-4147-A177-3AD203B41FA5}">
                      <a16:colId xmlns:a16="http://schemas.microsoft.com/office/drawing/2014/main" val="1702433553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1793940874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4099237075"/>
                    </a:ext>
                  </a:extLst>
                </a:gridCol>
                <a:gridCol w="1120070">
                  <a:extLst>
                    <a:ext uri="{9D8B030D-6E8A-4147-A177-3AD203B41FA5}">
                      <a16:colId xmlns:a16="http://schemas.microsoft.com/office/drawing/2014/main" val="271521417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06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417260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241301" y="2946776"/>
            <a:ext cx="9550400" cy="14465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m³ = ……. dm³</a:t>
            </a:r>
          </a:p>
        </p:txBody>
      </p:sp>
    </p:spTree>
    <p:extLst>
      <p:ext uri="{BB962C8B-B14F-4D97-AF65-F5344CB8AC3E}">
        <p14:creationId xmlns:p14="http://schemas.microsoft.com/office/powerpoint/2010/main" val="168945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B0AFD-8EE6-FB6F-4BFA-718B32C4860C}"/>
              </a:ext>
            </a:extLst>
          </p:cNvPr>
          <p:cNvSpPr txBox="1"/>
          <p:nvPr/>
        </p:nvSpPr>
        <p:spPr>
          <a:xfrm>
            <a:off x="169560" y="4407276"/>
            <a:ext cx="95504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m³ = </a:t>
            </a:r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dm³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70E9E30-68B8-AA9F-C1DF-139A61F56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63060"/>
              </p:ext>
            </p:extLst>
          </p:nvPr>
        </p:nvGraphicFramePr>
        <p:xfrm>
          <a:off x="2315104" y="1739778"/>
          <a:ext cx="448027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13">
                  <a:extLst>
                    <a:ext uri="{9D8B030D-6E8A-4147-A177-3AD203B41FA5}">
                      <a16:colId xmlns:a16="http://schemas.microsoft.com/office/drawing/2014/main" val="1702433553"/>
                    </a:ext>
                  </a:extLst>
                </a:gridCol>
                <a:gridCol w="746713">
                  <a:extLst>
                    <a:ext uri="{9D8B030D-6E8A-4147-A177-3AD203B41FA5}">
                      <a16:colId xmlns:a16="http://schemas.microsoft.com/office/drawing/2014/main" val="3353129568"/>
                    </a:ext>
                  </a:extLst>
                </a:gridCol>
                <a:gridCol w="746713">
                  <a:extLst>
                    <a:ext uri="{9D8B030D-6E8A-4147-A177-3AD203B41FA5}">
                      <a16:colId xmlns:a16="http://schemas.microsoft.com/office/drawing/2014/main" val="1793940874"/>
                    </a:ext>
                  </a:extLst>
                </a:gridCol>
                <a:gridCol w="746713">
                  <a:extLst>
                    <a:ext uri="{9D8B030D-6E8A-4147-A177-3AD203B41FA5}">
                      <a16:colId xmlns:a16="http://schemas.microsoft.com/office/drawing/2014/main" val="4099237075"/>
                    </a:ext>
                  </a:extLst>
                </a:gridCol>
                <a:gridCol w="746713">
                  <a:extLst>
                    <a:ext uri="{9D8B030D-6E8A-4147-A177-3AD203B41FA5}">
                      <a16:colId xmlns:a16="http://schemas.microsoft.com/office/drawing/2014/main" val="2715214179"/>
                    </a:ext>
                  </a:extLst>
                </a:gridCol>
                <a:gridCol w="746713">
                  <a:extLst>
                    <a:ext uri="{9D8B030D-6E8A-4147-A177-3AD203B41FA5}">
                      <a16:colId xmlns:a16="http://schemas.microsoft.com/office/drawing/2014/main" val="231135449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dm³</a:t>
                      </a:r>
                      <a:endParaRPr lang="fr-FR" sz="6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06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49650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A53529C-8573-C1D8-63B2-E3CA1D984C77}"/>
              </a:ext>
            </a:extLst>
          </p:cNvPr>
          <p:cNvSpPr txBox="1"/>
          <p:nvPr/>
        </p:nvSpPr>
        <p:spPr>
          <a:xfrm>
            <a:off x="165419" y="4921389"/>
            <a:ext cx="9749785" cy="70788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d’un cube d’arête 3 cm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FD96B7-1BC9-E2EB-6075-120A6DF1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1" y="127368"/>
            <a:ext cx="5200650" cy="462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02" y="432745"/>
            <a:ext cx="2990498" cy="491579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475144" y="4510855"/>
            <a:ext cx="86228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d’un cube d’arête 3 cm est égal à :</a:t>
            </a:r>
          </a:p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3 × 3 × 3</a:t>
            </a:r>
          </a:p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= 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cm³</a:t>
            </a:r>
          </a:p>
          <a:p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C2943-B1D8-EFE8-DF70-84827B68F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670" y="432745"/>
            <a:ext cx="3808413" cy="3214301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07225035-269C-768F-81EC-387DD81A8869}"/>
              </a:ext>
            </a:extLst>
          </p:cNvPr>
          <p:cNvSpPr/>
          <p:nvPr/>
        </p:nvSpPr>
        <p:spPr>
          <a:xfrm>
            <a:off x="762000" y="1422400"/>
            <a:ext cx="4278312" cy="1371600"/>
          </a:xfrm>
          <a:prstGeom prst="wedgeEllipseCallout">
            <a:avLst>
              <a:gd name="adj1" fmla="val 71288"/>
              <a:gd name="adj2" fmla="val 775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Il y a 3 étages de 3 × 3 = 9 cubes !</a:t>
            </a:r>
          </a:p>
        </p:txBody>
      </p:sp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166</Words>
  <Application>Microsoft Office PowerPoint</Application>
  <PresentationFormat>Personnalisé</PresentationFormat>
  <Paragraphs>52</Paragraphs>
  <Slides>10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41</cp:revision>
  <dcterms:created xsi:type="dcterms:W3CDTF">2012-05-21T20:39:00Z</dcterms:created>
  <dcterms:modified xsi:type="dcterms:W3CDTF">2024-05-26T18:36:43Z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