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0" r:id="rId2"/>
    <p:sldId id="271" r:id="rId3"/>
    <p:sldId id="272" r:id="rId4"/>
    <p:sldId id="273" r:id="rId5"/>
    <p:sldId id="268" r:id="rId6"/>
    <p:sldId id="269" r:id="rId7"/>
    <p:sldId id="279" r:id="rId8"/>
    <p:sldId id="280" r:id="rId9"/>
    <p:sldId id="260" r:id="rId10"/>
    <p:sldId id="278" r:id="rId11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6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déplacer la diapo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fr-FR" sz="14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91B05E51-AFEA-42CD-A7A9-6FBA892FF8D7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6B28C830-4C2B-44A3-B544-D7B98E9EE9E1}" type="slidenum">
              <a:rPr lang="fr-FR" sz="1400" b="0" strike="noStrike" spc="-1">
                <a:latin typeface="Times New Roman"/>
                <a:ea typeface="DejaVu Sans"/>
              </a:rPr>
              <a:t>1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1947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E860BECF-DF99-4A3F-A67D-A5D1B3D8016D}" type="slidenum">
              <a:rPr lang="fr-FR" sz="1400" b="0" strike="noStrike" spc="-1">
                <a:latin typeface="Times New Roman"/>
                <a:ea typeface="DejaVu Sans"/>
              </a:rPr>
              <a:t>2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4082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3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8079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4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5139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5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199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6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5583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A487C254-5661-4869-B8A3-B82AB1BD91E5}" type="slidenum">
              <a:rPr lang="fr-FR" sz="1400" b="0" strike="noStrike" spc="-1">
                <a:latin typeface="Times New Roman"/>
                <a:ea typeface="DejaVu Sans"/>
              </a:rPr>
              <a:t>7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64778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9E596A19-DD6B-41B0-A497-0916255F3885}" type="slidenum">
              <a:rPr lang="fr-FR" sz="1400" b="0" strike="noStrike" spc="-1">
                <a:latin typeface="Times New Roman"/>
                <a:ea typeface="DejaVu Sans"/>
              </a:rPr>
              <a:t>8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145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60080" y="1237195"/>
            <a:ext cx="7560469" cy="2631885"/>
          </a:xfrm>
        </p:spPr>
        <p:txBody>
          <a:bodyPr anchor="b" anchorCtr="1"/>
          <a:lstStyle>
            <a:lvl1pPr algn="ctr">
              <a:defRPr sz="4961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60080" y="3970583"/>
            <a:ext cx="7560469" cy="1825167"/>
          </a:xfrm>
        </p:spPr>
        <p:txBody>
          <a:bodyPr anchorCtr="1"/>
          <a:lstStyle>
            <a:lvl1pPr marL="0" indent="0" algn="ctr">
              <a:buNone/>
              <a:defRPr sz="1984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26/05/2024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239306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26/05/2024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5718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504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464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7920" cy="520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ct val="100000"/>
              </a:lnSpc>
            </a:pPr>
            <a:fld id="{6C92498B-EF33-4FD2-8A93-B2C90F9884E6}" type="slidenum">
              <a:rPr lang="fr-FR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éditer le format du texte-titre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>
            <a:extLst>
              <a:ext uri="{FF2B5EF4-FFF2-40B4-BE49-F238E27FC236}">
                <a16:creationId xmlns:a16="http://schemas.microsoft.com/office/drawing/2014/main" id="{E767A830-E1FE-DA40-F5AD-5F93E86F20E3}"/>
              </a:ext>
            </a:extLst>
          </p:cNvPr>
          <p:cNvSpPr txBox="1"/>
          <p:nvPr/>
        </p:nvSpPr>
        <p:spPr>
          <a:xfrm>
            <a:off x="201612" y="2286001"/>
            <a:ext cx="9677400" cy="230832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 est le produit de</a:t>
            </a:r>
          </a:p>
          <a:p>
            <a:pPr algn="ctr"/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0,8 par 0,8 ?</a:t>
            </a:r>
          </a:p>
        </p:txBody>
      </p:sp>
    </p:spTree>
    <p:extLst>
      <p:ext uri="{BB962C8B-B14F-4D97-AF65-F5344CB8AC3E}">
        <p14:creationId xmlns:p14="http://schemas.microsoft.com/office/powerpoint/2010/main" val="4186253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ZoneTexte 2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8B281E5-E87B-515D-3F30-26B273001E10}"/>
              </a:ext>
            </a:extLst>
          </p:cNvPr>
          <p:cNvSpPr txBox="1"/>
          <p:nvPr/>
        </p:nvSpPr>
        <p:spPr>
          <a:xfrm>
            <a:off x="169560" y="1608133"/>
            <a:ext cx="9805890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/>
              <a:t>Le produit de 0,8 par 0,8 est</a:t>
            </a:r>
          </a:p>
          <a:p>
            <a:r>
              <a:rPr lang="fr-FR" sz="6000" dirty="0"/>
              <a:t>égal à :</a:t>
            </a:r>
          </a:p>
          <a:p>
            <a:r>
              <a:rPr lang="fr-FR" sz="8800" dirty="0"/>
              <a:t>0,8 × 0,8 = </a:t>
            </a:r>
            <a:r>
              <a:rPr lang="fr-FR" sz="8800" b="1" dirty="0">
                <a:solidFill>
                  <a:srgbClr val="FF0000"/>
                </a:solidFill>
              </a:rPr>
              <a:t>0,64</a:t>
            </a:r>
          </a:p>
        </p:txBody>
      </p:sp>
    </p:spTree>
    <p:extLst>
      <p:ext uri="{BB962C8B-B14F-4D97-AF65-F5344CB8AC3E}">
        <p14:creationId xmlns:p14="http://schemas.microsoft.com/office/powerpoint/2010/main" val="3675314324"/>
      </p:ext>
    </p:extLst>
  </p:cSld>
  <p:clrMapOvr>
    <a:masterClrMapping/>
  </p:clrMapOvr>
  <p:transition spd="med"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E8854BE-E8FD-1ED4-B877-241C3F4FC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901" y="1369085"/>
            <a:ext cx="6540499" cy="452220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5974536-AD69-C4AE-3AD2-EC2935E265C9}"/>
              </a:ext>
            </a:extLst>
          </p:cNvPr>
          <p:cNvSpPr txBox="1"/>
          <p:nvPr/>
        </p:nvSpPr>
        <p:spPr>
          <a:xfrm>
            <a:off x="139700" y="279400"/>
            <a:ext cx="93618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représente, ci-dessous la distance relevée sur le compteur de la voiture 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d’un automobiliste au fur et à mesure de son trajet.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2C4F6E9-48D9-468C-B87D-2C80D7FBC94B}"/>
              </a:ext>
            </a:extLst>
          </p:cNvPr>
          <p:cNvSpPr txBox="1"/>
          <p:nvPr/>
        </p:nvSpPr>
        <p:spPr>
          <a:xfrm>
            <a:off x="775138" y="5820775"/>
            <a:ext cx="8631210" cy="1323439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 bout de combien de temps cet </a:t>
            </a:r>
          </a:p>
          <a:p>
            <a:pPr algn="ctr"/>
            <a:r>
              <a:rPr lang="fr-F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automobiliste a-t-il parcouru 150 km ?</a:t>
            </a:r>
          </a:p>
        </p:txBody>
      </p:sp>
    </p:spTree>
    <p:extLst>
      <p:ext uri="{BB962C8B-B14F-4D97-AF65-F5344CB8AC3E}">
        <p14:creationId xmlns:p14="http://schemas.microsoft.com/office/powerpoint/2010/main" val="2376257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32F9D4-E887-9D97-73CB-2327C5700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75" y="1175400"/>
            <a:ext cx="6540499" cy="4522201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A770E26-2A26-A723-FCDC-FFA20B5AC6A4}"/>
              </a:ext>
            </a:extLst>
          </p:cNvPr>
          <p:cNvCxnSpPr>
            <a:cxnSpLocks/>
          </p:cNvCxnSpPr>
          <p:nvPr/>
        </p:nvCxnSpPr>
        <p:spPr>
          <a:xfrm>
            <a:off x="1181100" y="4165600"/>
            <a:ext cx="1422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0F06A91-7EE6-0E84-3749-7F9CF8C54FCC}"/>
              </a:ext>
            </a:extLst>
          </p:cNvPr>
          <p:cNvCxnSpPr>
            <a:cxnSpLocks/>
          </p:cNvCxnSpPr>
          <p:nvPr/>
        </p:nvCxnSpPr>
        <p:spPr>
          <a:xfrm flipV="1">
            <a:off x="2603500" y="4203701"/>
            <a:ext cx="0" cy="10540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917E1DB6-5DC2-B9EF-56A8-7640A5ECC693}"/>
              </a:ext>
            </a:extLst>
          </p:cNvPr>
          <p:cNvSpPr txBox="1"/>
          <p:nvPr/>
        </p:nvSpPr>
        <p:spPr>
          <a:xfrm>
            <a:off x="997157" y="5820775"/>
            <a:ext cx="8187178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a parcouru 150 km au bout de </a:t>
            </a:r>
            <a:r>
              <a:rPr lang="fr-F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h</a:t>
            </a:r>
            <a:r>
              <a:rPr lang="fr-F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921977"/>
      </p:ext>
    </p:extLst>
  </p:cSld>
  <p:clrMapOvr>
    <a:masterClrMapping/>
  </p:clrMapOvr>
  <p:transition spd="med">
    <p:wipe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3E0858E-51FF-D38E-3A08-4220661C08C6}"/>
              </a:ext>
            </a:extLst>
          </p:cNvPr>
          <p:cNvSpPr txBox="1"/>
          <p:nvPr/>
        </p:nvSpPr>
        <p:spPr>
          <a:xfrm>
            <a:off x="265112" y="4000876"/>
            <a:ext cx="9550400" cy="175432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 est l’aire de la figure coloriée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78B2A38-15C6-6165-B63B-AEFAA762F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1886" y="263524"/>
            <a:ext cx="4671673" cy="351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658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FBB0AFD-8EE6-FB6F-4BFA-718B32C4860C}"/>
              </a:ext>
            </a:extLst>
          </p:cNvPr>
          <p:cNvSpPr txBox="1"/>
          <p:nvPr/>
        </p:nvSpPr>
        <p:spPr>
          <a:xfrm>
            <a:off x="169560" y="4407276"/>
            <a:ext cx="9550400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L’aire de la figure coloriée est égale à : 5 × 5 = </a:t>
            </a:r>
            <a:r>
              <a:rPr lang="fr-FR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dm²</a:t>
            </a:r>
            <a:r>
              <a:rPr lang="fr-FR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E232BAA-21B0-7C75-3F62-3732F6727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967" y="591840"/>
            <a:ext cx="4671673" cy="3516313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2D5688E9-A177-C74A-F60E-62622B599BC7}"/>
              </a:ext>
            </a:extLst>
          </p:cNvPr>
          <p:cNvSpPr/>
          <p:nvPr/>
        </p:nvSpPr>
        <p:spPr>
          <a:xfrm>
            <a:off x="5727700" y="2768600"/>
            <a:ext cx="2527418" cy="1524628"/>
          </a:xfrm>
          <a:custGeom>
            <a:avLst/>
            <a:gdLst>
              <a:gd name="connsiteX0" fmla="*/ 2006600 w 2527418"/>
              <a:gd name="connsiteY0" fmla="*/ 0 h 1524628"/>
              <a:gd name="connsiteX1" fmla="*/ 2438400 w 2527418"/>
              <a:gd name="connsiteY1" fmla="*/ 1181100 h 1524628"/>
              <a:gd name="connsiteX2" fmla="*/ 469900 w 2527418"/>
              <a:gd name="connsiteY2" fmla="*/ 1485900 h 1524628"/>
              <a:gd name="connsiteX3" fmla="*/ 0 w 2527418"/>
              <a:gd name="connsiteY3" fmla="*/ 457200 h 152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7418" h="1524628">
                <a:moveTo>
                  <a:pt x="2006600" y="0"/>
                </a:moveTo>
                <a:cubicBezTo>
                  <a:pt x="2350558" y="466725"/>
                  <a:pt x="2694517" y="933450"/>
                  <a:pt x="2438400" y="1181100"/>
                </a:cubicBezTo>
                <a:cubicBezTo>
                  <a:pt x="2182283" y="1428750"/>
                  <a:pt x="876300" y="1606550"/>
                  <a:pt x="469900" y="1485900"/>
                </a:cubicBezTo>
                <a:cubicBezTo>
                  <a:pt x="63500" y="1365250"/>
                  <a:pt x="31750" y="911225"/>
                  <a:pt x="0" y="457200"/>
                </a:cubicBez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3417260"/>
      </p:ext>
    </p:extLst>
  </p:cSld>
  <p:clrMapOvr>
    <a:masterClrMapping/>
  </p:clrMapOvr>
  <p:transition spd="med"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3E0858E-51FF-D38E-3A08-4220661C08C6}"/>
              </a:ext>
            </a:extLst>
          </p:cNvPr>
          <p:cNvSpPr txBox="1"/>
          <p:nvPr/>
        </p:nvSpPr>
        <p:spPr>
          <a:xfrm>
            <a:off x="241301" y="2946776"/>
            <a:ext cx="9550400" cy="144655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m³ = ……. cm³</a:t>
            </a:r>
          </a:p>
        </p:txBody>
      </p:sp>
    </p:spTree>
    <p:extLst>
      <p:ext uri="{BB962C8B-B14F-4D97-AF65-F5344CB8AC3E}">
        <p14:creationId xmlns:p14="http://schemas.microsoft.com/office/powerpoint/2010/main" val="1689451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4800" b="1" strike="noStrike" spc="-1">
                <a:latin typeface="Arial"/>
                <a:ea typeface="DejaVu Sans"/>
              </a:rPr>
              <a:t>Correction :</a:t>
            </a:r>
            <a:endParaRPr lang="fr-FR" sz="4800" b="0" strike="noStrike" spc="-1">
              <a:latin typeface="Arial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FBB0AFD-8EE6-FB6F-4BFA-718B32C4860C}"/>
              </a:ext>
            </a:extLst>
          </p:cNvPr>
          <p:cNvSpPr txBox="1"/>
          <p:nvPr/>
        </p:nvSpPr>
        <p:spPr>
          <a:xfrm>
            <a:off x="-152400" y="4407276"/>
            <a:ext cx="101346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m³ = </a:t>
            </a:r>
            <a:r>
              <a:rPr lang="fr-FR" sz="8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1 000 000</a:t>
            </a:r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dm³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70E9E30-68B8-AA9F-C1DF-139A61F56B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986565"/>
              </p:ext>
            </p:extLst>
          </p:nvPr>
        </p:nvGraphicFramePr>
        <p:xfrm>
          <a:off x="1975525" y="1752262"/>
          <a:ext cx="5584295" cy="2137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477">
                  <a:extLst>
                    <a:ext uri="{9D8B030D-6E8A-4147-A177-3AD203B41FA5}">
                      <a16:colId xmlns:a16="http://schemas.microsoft.com/office/drawing/2014/main" val="1702433553"/>
                    </a:ext>
                  </a:extLst>
                </a:gridCol>
                <a:gridCol w="620477">
                  <a:extLst>
                    <a:ext uri="{9D8B030D-6E8A-4147-A177-3AD203B41FA5}">
                      <a16:colId xmlns:a16="http://schemas.microsoft.com/office/drawing/2014/main" val="3353129568"/>
                    </a:ext>
                  </a:extLst>
                </a:gridCol>
                <a:gridCol w="620477">
                  <a:extLst>
                    <a:ext uri="{9D8B030D-6E8A-4147-A177-3AD203B41FA5}">
                      <a16:colId xmlns:a16="http://schemas.microsoft.com/office/drawing/2014/main" val="1793940874"/>
                    </a:ext>
                  </a:extLst>
                </a:gridCol>
                <a:gridCol w="620477">
                  <a:extLst>
                    <a:ext uri="{9D8B030D-6E8A-4147-A177-3AD203B41FA5}">
                      <a16:colId xmlns:a16="http://schemas.microsoft.com/office/drawing/2014/main" val="4099237075"/>
                    </a:ext>
                  </a:extLst>
                </a:gridCol>
                <a:gridCol w="620477">
                  <a:extLst>
                    <a:ext uri="{9D8B030D-6E8A-4147-A177-3AD203B41FA5}">
                      <a16:colId xmlns:a16="http://schemas.microsoft.com/office/drawing/2014/main" val="2715214179"/>
                    </a:ext>
                  </a:extLst>
                </a:gridCol>
                <a:gridCol w="882029">
                  <a:extLst>
                    <a:ext uri="{9D8B030D-6E8A-4147-A177-3AD203B41FA5}">
                      <a16:colId xmlns:a16="http://schemas.microsoft.com/office/drawing/2014/main" val="2311354490"/>
                    </a:ext>
                  </a:extLst>
                </a:gridCol>
                <a:gridCol w="554032">
                  <a:extLst>
                    <a:ext uri="{9D8B030D-6E8A-4147-A177-3AD203B41FA5}">
                      <a16:colId xmlns:a16="http://schemas.microsoft.com/office/drawing/2014/main" val="1529423520"/>
                    </a:ext>
                  </a:extLst>
                </a:gridCol>
                <a:gridCol w="549416">
                  <a:extLst>
                    <a:ext uri="{9D8B030D-6E8A-4147-A177-3AD203B41FA5}">
                      <a16:colId xmlns:a16="http://schemas.microsoft.com/office/drawing/2014/main" val="88327173"/>
                    </a:ext>
                  </a:extLst>
                </a:gridCol>
                <a:gridCol w="496433">
                  <a:extLst>
                    <a:ext uri="{9D8B030D-6E8A-4147-A177-3AD203B41FA5}">
                      <a16:colId xmlns:a16="http://schemas.microsoft.com/office/drawing/2014/main" val="3010443506"/>
                    </a:ext>
                  </a:extLst>
                </a:gridCol>
              </a:tblGrid>
              <a:tr h="1114982">
                <a:tc gridSpan="3">
                  <a:txBody>
                    <a:bodyPr/>
                    <a:lstStyle/>
                    <a:p>
                      <a:pPr algn="ctr"/>
                      <a:r>
                        <a:rPr lang="fr-FR" sz="6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m³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6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dm³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6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cm³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6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6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888075"/>
                  </a:ext>
                </a:extLst>
              </a:tr>
              <a:tr h="1022067">
                <a:tc>
                  <a:txBody>
                    <a:bodyPr/>
                    <a:lstStyle/>
                    <a:p>
                      <a:pPr algn="ctr"/>
                      <a:endParaRPr lang="fr-FR" sz="6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6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606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049650"/>
      </p:ext>
    </p:extLst>
  </p:cSld>
  <p:clrMapOvr>
    <a:masterClrMapping/>
  </p:clrMapOvr>
  <p:transition spd="med">
    <p:wipe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A53529C-8573-C1D8-63B2-E3CA1D984C77}"/>
              </a:ext>
            </a:extLst>
          </p:cNvPr>
          <p:cNvSpPr txBox="1"/>
          <p:nvPr/>
        </p:nvSpPr>
        <p:spPr>
          <a:xfrm>
            <a:off x="165419" y="4921389"/>
            <a:ext cx="9749785" cy="707886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fr-F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 est le volume d’un cube d’arête 2 cm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FD96B7-1BC9-E2EB-6075-120A6DF19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201" y="127368"/>
            <a:ext cx="5200650" cy="462719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200DD42-E943-0569-A5D3-2A16EFE77CA0}"/>
              </a:ext>
            </a:extLst>
          </p:cNvPr>
          <p:cNvSpPr txBox="1"/>
          <p:nvPr/>
        </p:nvSpPr>
        <p:spPr>
          <a:xfrm>
            <a:off x="3835400" y="4191644"/>
            <a:ext cx="14097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3600" dirty="0"/>
              <a:t>2 cm</a:t>
            </a:r>
          </a:p>
        </p:txBody>
      </p:sp>
    </p:spTree>
    <p:extLst>
      <p:ext uri="{BB962C8B-B14F-4D97-AF65-F5344CB8AC3E}">
        <p14:creationId xmlns:p14="http://schemas.microsoft.com/office/powerpoint/2010/main" val="459903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602" y="432745"/>
            <a:ext cx="2990498" cy="491579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4B582FE-4E45-400D-F039-586B2930DA57}"/>
              </a:ext>
            </a:extLst>
          </p:cNvPr>
          <p:cNvSpPr txBox="1"/>
          <p:nvPr/>
        </p:nvSpPr>
        <p:spPr>
          <a:xfrm>
            <a:off x="215112" y="1979344"/>
            <a:ext cx="965039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volume d’un cube d’arête 2 cm est </a:t>
            </a:r>
          </a:p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égal à :   V = 2 × 2 × 2</a:t>
            </a:r>
          </a:p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V = </a:t>
            </a:r>
            <a:r>
              <a:rPr lang="fr-FR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cm³</a:t>
            </a:r>
          </a:p>
          <a:p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192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</TotalTime>
  <Words>170</Words>
  <Application>Microsoft Office PowerPoint</Application>
  <PresentationFormat>Personnalisé</PresentationFormat>
  <Paragraphs>42</Paragraphs>
  <Slides>10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Symbol</vt:lpstr>
      <vt:lpstr>Times New Roman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Malbos</dc:creator>
  <dc:description/>
  <cp:lastModifiedBy>Emmanuel MALBOS</cp:lastModifiedBy>
  <cp:revision>42</cp:revision>
  <dcterms:created xsi:type="dcterms:W3CDTF">2012-05-21T20:39:00Z</dcterms:created>
  <dcterms:modified xsi:type="dcterms:W3CDTF">2024-05-26T18:57:35Z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</vt:i4>
  </property>
  <property fmtid="{D5CDD505-2E9C-101B-9397-08002B2CF9AE}" pid="3" name="PresentationFormat">
    <vt:lpwstr>Personnalisé</vt:lpwstr>
  </property>
  <property fmtid="{D5CDD505-2E9C-101B-9397-08002B2CF9AE}" pid="4" name="Slides">
    <vt:i4>10</vt:i4>
  </property>
</Properties>
</file>